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6334" r:id="rId1"/>
    <p:sldMasterId id="2147486339" r:id="rId2"/>
    <p:sldMasterId id="2147486342" r:id="rId3"/>
  </p:sldMasterIdLst>
  <p:notesMasterIdLst>
    <p:notesMasterId r:id="rId41"/>
  </p:notesMasterIdLst>
  <p:handoutMasterIdLst>
    <p:handoutMasterId r:id="rId42"/>
  </p:handoutMasterIdLst>
  <p:sldIdLst>
    <p:sldId id="412" r:id="rId4"/>
    <p:sldId id="413" r:id="rId5"/>
    <p:sldId id="414" r:id="rId6"/>
    <p:sldId id="415" r:id="rId7"/>
    <p:sldId id="416" r:id="rId8"/>
    <p:sldId id="417" r:id="rId9"/>
    <p:sldId id="418" r:id="rId10"/>
    <p:sldId id="419" r:id="rId11"/>
    <p:sldId id="420" r:id="rId12"/>
    <p:sldId id="421" r:id="rId13"/>
    <p:sldId id="422" r:id="rId14"/>
    <p:sldId id="424" r:id="rId15"/>
    <p:sldId id="454" r:id="rId16"/>
    <p:sldId id="425" r:id="rId17"/>
    <p:sldId id="426" r:id="rId18"/>
    <p:sldId id="428" r:id="rId19"/>
    <p:sldId id="452" r:id="rId20"/>
    <p:sldId id="453" r:id="rId21"/>
    <p:sldId id="430" r:id="rId22"/>
    <p:sldId id="431" r:id="rId23"/>
    <p:sldId id="432"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Lst>
  <p:sldSz cx="9144000" cy="6858000" type="screen4x3"/>
  <p:notesSz cx="6858000" cy="9144000"/>
  <p:defaultTextStyle>
    <a:defPPr>
      <a:defRPr lang="en-US"/>
    </a:defPPr>
    <a:lvl1pPr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5pPr>
    <a:lvl6pPr marL="2286000" algn="l" defTabSz="914400" rtl="0" eaLnBrk="1" latinLnBrk="0" hangingPunct="1">
      <a:defRPr kumimoji="1" kern="1200">
        <a:solidFill>
          <a:schemeClr val="tx1"/>
        </a:solidFill>
        <a:latin typeface="Arial" charset="0"/>
        <a:ea typeface="ＭＳ Ｐゴシック" pitchFamily="34" charset="-128"/>
        <a:cs typeface="+mn-cs"/>
      </a:defRPr>
    </a:lvl6pPr>
    <a:lvl7pPr marL="2743200" algn="l" defTabSz="914400" rtl="0" eaLnBrk="1" latinLnBrk="0" hangingPunct="1">
      <a:defRPr kumimoji="1" kern="1200">
        <a:solidFill>
          <a:schemeClr val="tx1"/>
        </a:solidFill>
        <a:latin typeface="Arial" charset="0"/>
        <a:ea typeface="ＭＳ Ｐゴシック" pitchFamily="34" charset="-128"/>
        <a:cs typeface="+mn-cs"/>
      </a:defRPr>
    </a:lvl7pPr>
    <a:lvl8pPr marL="3200400" algn="l" defTabSz="914400" rtl="0" eaLnBrk="1" latinLnBrk="0" hangingPunct="1">
      <a:defRPr kumimoji="1" kern="1200">
        <a:solidFill>
          <a:schemeClr val="tx1"/>
        </a:solidFill>
        <a:latin typeface="Arial" charset="0"/>
        <a:ea typeface="ＭＳ Ｐゴシック" pitchFamily="34" charset="-128"/>
        <a:cs typeface="+mn-cs"/>
      </a:defRPr>
    </a:lvl8pPr>
    <a:lvl9pPr marL="3657600" algn="l" defTabSz="914400" rtl="0" eaLnBrk="1" latinLnBrk="0" hangingPunct="1">
      <a:defRPr kumimoji="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2B05"/>
    <a:srgbClr val="C32B07"/>
    <a:srgbClr val="595959"/>
    <a:srgbClr val="205788"/>
    <a:srgbClr val="F08501"/>
    <a:srgbClr val="F29A28"/>
    <a:srgbClr val="E8E9EC"/>
    <a:srgbClr val="CED1D7"/>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46" autoAdjust="0"/>
    <p:restoredTop sz="84932" autoAdjust="0"/>
  </p:normalViewPr>
  <p:slideViewPr>
    <p:cSldViewPr snapToObjects="1">
      <p:cViewPr>
        <p:scale>
          <a:sx n="66" d="100"/>
          <a:sy n="66" d="100"/>
        </p:scale>
        <p:origin x="-1014" y="-72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289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52808-D34E-4668-8463-7C9838F77938}" type="doc">
      <dgm:prSet loTypeId="urn:microsoft.com/office/officeart/2005/8/layout/chevron1" loCatId="process" qsTypeId="urn:microsoft.com/office/officeart/2005/8/quickstyle/simple4" qsCatId="simple" csTypeId="urn:microsoft.com/office/officeart/2005/8/colors/accent1_5" csCatId="accent1" phldr="1"/>
      <dgm:spPr/>
    </dgm:pt>
    <dgm:pt modelId="{E1D919E8-BAF1-4DA5-974C-A422944E5C56}">
      <dgm:prSet phldrT="[文字]" custT="1"/>
      <dgm:spPr/>
      <dgm:t>
        <a:bodyPr/>
        <a:lstStyle/>
        <a:p>
          <a:r>
            <a:rPr lang="zh-TW" altLang="en-US" sz="1400" b="1" dirty="0" smtClean="0">
              <a:solidFill>
                <a:schemeClr val="tx1"/>
              </a:solidFill>
            </a:rPr>
            <a:t>確認問題</a:t>
          </a:r>
          <a:endParaRPr lang="zh-TW" altLang="en-US" sz="1400" b="1" dirty="0">
            <a:solidFill>
              <a:schemeClr val="tx1"/>
            </a:solidFill>
          </a:endParaRPr>
        </a:p>
      </dgm:t>
    </dgm:pt>
    <dgm:pt modelId="{0735A453-EAA5-48A2-9559-9F1598752AE0}" type="parTrans" cxnId="{B6A32328-38B7-4F5A-B9D5-E502BEA920A2}">
      <dgm:prSet/>
      <dgm:spPr/>
      <dgm:t>
        <a:bodyPr/>
        <a:lstStyle/>
        <a:p>
          <a:endParaRPr lang="zh-TW" altLang="en-US" b="1">
            <a:solidFill>
              <a:schemeClr val="tx1"/>
            </a:solidFill>
          </a:endParaRPr>
        </a:p>
      </dgm:t>
    </dgm:pt>
    <dgm:pt modelId="{E70CC599-4BCB-4B82-8E66-29EFF7DF8734}" type="sibTrans" cxnId="{B6A32328-38B7-4F5A-B9D5-E502BEA920A2}">
      <dgm:prSet/>
      <dgm:spPr/>
      <dgm:t>
        <a:bodyPr/>
        <a:lstStyle/>
        <a:p>
          <a:endParaRPr lang="zh-TW" altLang="en-US" b="1">
            <a:solidFill>
              <a:schemeClr val="tx1"/>
            </a:solidFill>
          </a:endParaRPr>
        </a:p>
      </dgm:t>
    </dgm:pt>
    <dgm:pt modelId="{0EC4D10D-CC86-4F40-B2FF-44A37B1E94E0}">
      <dgm:prSet phldrT="[文字]" custT="1"/>
      <dgm:spPr/>
      <dgm:t>
        <a:bodyPr/>
        <a:lstStyle/>
        <a:p>
          <a:r>
            <a:rPr lang="zh-TW" altLang="en-US" sz="1400" b="1" dirty="0" smtClean="0">
              <a:solidFill>
                <a:schemeClr val="tx1"/>
              </a:solidFill>
            </a:rPr>
            <a:t>問題解析</a:t>
          </a:r>
          <a:endParaRPr lang="zh-TW" altLang="en-US" sz="1400" b="1" dirty="0">
            <a:solidFill>
              <a:schemeClr val="tx1"/>
            </a:solidFill>
          </a:endParaRPr>
        </a:p>
      </dgm:t>
    </dgm:pt>
    <dgm:pt modelId="{94E25EA2-6270-4FDA-80FC-F4EAE3CA49B8}" type="parTrans" cxnId="{FF929419-FC61-43B5-A782-4E1AE7BE0B9D}">
      <dgm:prSet/>
      <dgm:spPr/>
      <dgm:t>
        <a:bodyPr/>
        <a:lstStyle/>
        <a:p>
          <a:endParaRPr lang="zh-TW" altLang="en-US" b="1">
            <a:solidFill>
              <a:schemeClr val="tx1"/>
            </a:solidFill>
          </a:endParaRPr>
        </a:p>
      </dgm:t>
    </dgm:pt>
    <dgm:pt modelId="{BEFC5F72-AB23-415A-9688-D3A77D39992C}" type="sibTrans" cxnId="{FF929419-FC61-43B5-A782-4E1AE7BE0B9D}">
      <dgm:prSet/>
      <dgm:spPr/>
      <dgm:t>
        <a:bodyPr/>
        <a:lstStyle/>
        <a:p>
          <a:endParaRPr lang="zh-TW" altLang="en-US" b="1">
            <a:solidFill>
              <a:schemeClr val="tx1"/>
            </a:solidFill>
          </a:endParaRPr>
        </a:p>
      </dgm:t>
    </dgm:pt>
    <dgm:pt modelId="{B66FADF0-984D-4532-AD79-784BA38A818F}">
      <dgm:prSet phldrT="[文字]" custT="1"/>
      <dgm:spPr/>
      <dgm:t>
        <a:bodyPr/>
        <a:lstStyle/>
        <a:p>
          <a:r>
            <a:rPr lang="en-US" altLang="zh-TW" sz="1400" b="1" dirty="0" smtClean="0">
              <a:solidFill>
                <a:schemeClr val="tx1"/>
              </a:solidFill>
            </a:rPr>
            <a:t>1st CAE</a:t>
          </a:r>
          <a:endParaRPr lang="zh-TW" altLang="en-US" sz="1400" b="1" dirty="0">
            <a:solidFill>
              <a:schemeClr val="tx1"/>
            </a:solidFill>
          </a:endParaRPr>
        </a:p>
      </dgm:t>
    </dgm:pt>
    <dgm:pt modelId="{417524BA-1C3D-471D-8DC2-C1D43F220266}" type="parTrans" cxnId="{4E68AAAA-F009-4749-80CE-2FF45DC2A77A}">
      <dgm:prSet/>
      <dgm:spPr/>
      <dgm:t>
        <a:bodyPr/>
        <a:lstStyle/>
        <a:p>
          <a:endParaRPr lang="zh-TW" altLang="en-US" b="1">
            <a:solidFill>
              <a:schemeClr val="tx1"/>
            </a:solidFill>
          </a:endParaRPr>
        </a:p>
      </dgm:t>
    </dgm:pt>
    <dgm:pt modelId="{ED0D15EE-4022-4FF1-8350-3AB6BE7DD9E9}" type="sibTrans" cxnId="{4E68AAAA-F009-4749-80CE-2FF45DC2A77A}">
      <dgm:prSet/>
      <dgm:spPr/>
      <dgm:t>
        <a:bodyPr/>
        <a:lstStyle/>
        <a:p>
          <a:endParaRPr lang="zh-TW" altLang="en-US" b="1">
            <a:solidFill>
              <a:schemeClr val="tx1"/>
            </a:solidFill>
          </a:endParaRPr>
        </a:p>
      </dgm:t>
    </dgm:pt>
    <dgm:pt modelId="{679B5A92-13E7-4E90-BE95-FB301B38117B}">
      <dgm:prSet phldrT="[文字]" custT="1"/>
      <dgm:spPr/>
      <dgm:t>
        <a:bodyPr/>
        <a:lstStyle/>
        <a:p>
          <a:r>
            <a:rPr lang="zh-TW" altLang="en-US" sz="1400" b="1" dirty="0" smtClean="0">
              <a:solidFill>
                <a:schemeClr val="tx1"/>
              </a:solidFill>
            </a:rPr>
            <a:t>分析</a:t>
          </a:r>
          <a:endParaRPr lang="zh-TW" altLang="en-US" sz="1400" b="1" dirty="0">
            <a:solidFill>
              <a:schemeClr val="tx1"/>
            </a:solidFill>
          </a:endParaRPr>
        </a:p>
      </dgm:t>
    </dgm:pt>
    <dgm:pt modelId="{177A55E0-B4E8-48A0-91FD-84301D5D1350}" type="parTrans" cxnId="{16E89983-EA8F-46E5-8D45-76EDA324EC8C}">
      <dgm:prSet/>
      <dgm:spPr/>
      <dgm:t>
        <a:bodyPr/>
        <a:lstStyle/>
        <a:p>
          <a:endParaRPr lang="zh-TW" altLang="en-US" b="1">
            <a:solidFill>
              <a:schemeClr val="tx1"/>
            </a:solidFill>
          </a:endParaRPr>
        </a:p>
      </dgm:t>
    </dgm:pt>
    <dgm:pt modelId="{EE97FC1B-10D0-4E5B-A709-6C57B0817BCA}" type="sibTrans" cxnId="{16E89983-EA8F-46E5-8D45-76EDA324EC8C}">
      <dgm:prSet/>
      <dgm:spPr/>
      <dgm:t>
        <a:bodyPr/>
        <a:lstStyle/>
        <a:p>
          <a:endParaRPr lang="zh-TW" altLang="en-US" b="1">
            <a:solidFill>
              <a:schemeClr val="tx1"/>
            </a:solidFill>
          </a:endParaRPr>
        </a:p>
      </dgm:t>
    </dgm:pt>
    <dgm:pt modelId="{A47CED5F-2CC3-43B3-A7C6-4A27F0D3C478}">
      <dgm:prSet phldrT="[文字]" custT="1"/>
      <dgm:spPr/>
      <dgm:t>
        <a:bodyPr/>
        <a:lstStyle/>
        <a:p>
          <a:r>
            <a:rPr lang="en-US" altLang="zh-TW" sz="1400" b="1" dirty="0" smtClean="0">
              <a:solidFill>
                <a:schemeClr val="tx1"/>
              </a:solidFill>
            </a:rPr>
            <a:t>2nd CAE</a:t>
          </a:r>
          <a:endParaRPr lang="zh-TW" altLang="en-US" sz="1400" b="1" dirty="0">
            <a:solidFill>
              <a:schemeClr val="tx1"/>
            </a:solidFill>
          </a:endParaRPr>
        </a:p>
      </dgm:t>
    </dgm:pt>
    <dgm:pt modelId="{D304703B-519E-4B35-BDBF-87F717A6F082}" type="parTrans" cxnId="{6C8B4D62-5F36-46DE-813B-3C874C065779}">
      <dgm:prSet/>
      <dgm:spPr/>
      <dgm:t>
        <a:bodyPr/>
        <a:lstStyle/>
        <a:p>
          <a:endParaRPr lang="zh-TW" altLang="en-US" b="1">
            <a:solidFill>
              <a:schemeClr val="tx1"/>
            </a:solidFill>
          </a:endParaRPr>
        </a:p>
      </dgm:t>
    </dgm:pt>
    <dgm:pt modelId="{F7D0CD36-CF4C-46E6-A263-9615BE01D371}" type="sibTrans" cxnId="{6C8B4D62-5F36-46DE-813B-3C874C065779}">
      <dgm:prSet/>
      <dgm:spPr/>
      <dgm:t>
        <a:bodyPr/>
        <a:lstStyle/>
        <a:p>
          <a:endParaRPr lang="zh-TW" altLang="en-US" b="1">
            <a:solidFill>
              <a:schemeClr val="tx1"/>
            </a:solidFill>
          </a:endParaRPr>
        </a:p>
      </dgm:t>
    </dgm:pt>
    <dgm:pt modelId="{C8729873-D9EA-41E8-AEEE-72257C44ED7D}">
      <dgm:prSet phldrT="[文字]" custT="1"/>
      <dgm:spPr/>
      <dgm:t>
        <a:bodyPr/>
        <a:lstStyle/>
        <a:p>
          <a:r>
            <a:rPr lang="zh-TW" altLang="en-US" sz="1400" b="1" dirty="0" smtClean="0">
              <a:solidFill>
                <a:schemeClr val="tx1"/>
              </a:solidFill>
            </a:rPr>
            <a:t>分析結果報告</a:t>
          </a:r>
          <a:endParaRPr lang="zh-TW" altLang="en-US" sz="1400" b="1" dirty="0">
            <a:solidFill>
              <a:schemeClr val="tx1"/>
            </a:solidFill>
          </a:endParaRPr>
        </a:p>
      </dgm:t>
    </dgm:pt>
    <dgm:pt modelId="{4FB068ED-AC99-4688-BAA4-C2478ABE8A6E}" type="parTrans" cxnId="{7DC70F7A-2AB7-49B4-B058-23E8C88BBA2F}">
      <dgm:prSet/>
      <dgm:spPr/>
      <dgm:t>
        <a:bodyPr/>
        <a:lstStyle/>
        <a:p>
          <a:endParaRPr lang="zh-TW" altLang="en-US" b="1">
            <a:solidFill>
              <a:schemeClr val="tx1"/>
            </a:solidFill>
          </a:endParaRPr>
        </a:p>
      </dgm:t>
    </dgm:pt>
    <dgm:pt modelId="{BD1124F3-02AC-4D4F-95A0-5BC87277FDB8}" type="sibTrans" cxnId="{7DC70F7A-2AB7-49B4-B058-23E8C88BBA2F}">
      <dgm:prSet/>
      <dgm:spPr/>
      <dgm:t>
        <a:bodyPr/>
        <a:lstStyle/>
        <a:p>
          <a:endParaRPr lang="zh-TW" altLang="en-US" b="1">
            <a:solidFill>
              <a:schemeClr val="tx1"/>
            </a:solidFill>
          </a:endParaRPr>
        </a:p>
      </dgm:t>
    </dgm:pt>
    <dgm:pt modelId="{FB6080A6-7659-42F3-A681-103D0F358207}" type="pres">
      <dgm:prSet presAssocID="{EDA52808-D34E-4668-8463-7C9838F77938}" presName="Name0" presStyleCnt="0">
        <dgm:presLayoutVars>
          <dgm:dir/>
          <dgm:animLvl val="lvl"/>
          <dgm:resizeHandles val="exact"/>
        </dgm:presLayoutVars>
      </dgm:prSet>
      <dgm:spPr/>
    </dgm:pt>
    <dgm:pt modelId="{BC2708AF-9D55-4E6E-A356-9ECBFDED67E8}" type="pres">
      <dgm:prSet presAssocID="{E1D919E8-BAF1-4DA5-974C-A422944E5C56}" presName="parTxOnly" presStyleLbl="node1" presStyleIdx="0" presStyleCnt="6" custScaleX="161215" custScaleY="139961">
        <dgm:presLayoutVars>
          <dgm:chMax val="0"/>
          <dgm:chPref val="0"/>
          <dgm:bulletEnabled val="1"/>
        </dgm:presLayoutVars>
      </dgm:prSet>
      <dgm:spPr/>
      <dgm:t>
        <a:bodyPr/>
        <a:lstStyle/>
        <a:p>
          <a:endParaRPr lang="zh-TW" altLang="en-US"/>
        </a:p>
      </dgm:t>
    </dgm:pt>
    <dgm:pt modelId="{CA612DD7-9E46-4F14-81E4-8989EFF2851F}" type="pres">
      <dgm:prSet presAssocID="{E70CC599-4BCB-4B82-8E66-29EFF7DF8734}" presName="parTxOnlySpace" presStyleCnt="0"/>
      <dgm:spPr/>
    </dgm:pt>
    <dgm:pt modelId="{9994DA43-F233-41A5-AB34-26F2B7EE073B}" type="pres">
      <dgm:prSet presAssocID="{0EC4D10D-CC86-4F40-B2FF-44A37B1E94E0}" presName="parTxOnly" presStyleLbl="node1" presStyleIdx="1" presStyleCnt="6" custScaleX="159438" custScaleY="139961">
        <dgm:presLayoutVars>
          <dgm:chMax val="0"/>
          <dgm:chPref val="0"/>
          <dgm:bulletEnabled val="1"/>
        </dgm:presLayoutVars>
      </dgm:prSet>
      <dgm:spPr/>
      <dgm:t>
        <a:bodyPr/>
        <a:lstStyle/>
        <a:p>
          <a:endParaRPr lang="zh-TW" altLang="en-US"/>
        </a:p>
      </dgm:t>
    </dgm:pt>
    <dgm:pt modelId="{ECEFF4D5-9357-4E31-AB6E-81C0232FF9F2}" type="pres">
      <dgm:prSet presAssocID="{BEFC5F72-AB23-415A-9688-D3A77D39992C}" presName="parTxOnlySpace" presStyleCnt="0"/>
      <dgm:spPr/>
    </dgm:pt>
    <dgm:pt modelId="{C7B7327C-FFD6-43EE-95C4-6BBB19F23B22}" type="pres">
      <dgm:prSet presAssocID="{B66FADF0-984D-4532-AD79-784BA38A818F}" presName="parTxOnly" presStyleLbl="node1" presStyleIdx="2" presStyleCnt="6" custScaleX="105759" custScaleY="139961">
        <dgm:presLayoutVars>
          <dgm:chMax val="0"/>
          <dgm:chPref val="0"/>
          <dgm:bulletEnabled val="1"/>
        </dgm:presLayoutVars>
      </dgm:prSet>
      <dgm:spPr/>
      <dgm:t>
        <a:bodyPr/>
        <a:lstStyle/>
        <a:p>
          <a:endParaRPr lang="zh-TW" altLang="en-US"/>
        </a:p>
      </dgm:t>
    </dgm:pt>
    <dgm:pt modelId="{52C78E42-89DA-4074-A3F6-E18D55B2B78E}" type="pres">
      <dgm:prSet presAssocID="{ED0D15EE-4022-4FF1-8350-3AB6BE7DD9E9}" presName="parTxOnlySpace" presStyleCnt="0"/>
      <dgm:spPr/>
    </dgm:pt>
    <dgm:pt modelId="{0A78F6E8-E9CC-4A4E-8D6C-5E8307474B1A}" type="pres">
      <dgm:prSet presAssocID="{679B5A92-13E7-4E90-BE95-FB301B38117B}" presName="parTxOnly" presStyleLbl="node1" presStyleIdx="3" presStyleCnt="6" custScaleX="116176" custScaleY="139961">
        <dgm:presLayoutVars>
          <dgm:chMax val="0"/>
          <dgm:chPref val="0"/>
          <dgm:bulletEnabled val="1"/>
        </dgm:presLayoutVars>
      </dgm:prSet>
      <dgm:spPr/>
      <dgm:t>
        <a:bodyPr/>
        <a:lstStyle/>
        <a:p>
          <a:endParaRPr lang="zh-TW" altLang="en-US"/>
        </a:p>
      </dgm:t>
    </dgm:pt>
    <dgm:pt modelId="{D1921321-2814-47E4-A4E5-7665B2A75E62}" type="pres">
      <dgm:prSet presAssocID="{EE97FC1B-10D0-4E5B-A709-6C57B0817BCA}" presName="parTxOnlySpace" presStyleCnt="0"/>
      <dgm:spPr/>
    </dgm:pt>
    <dgm:pt modelId="{7BA065DD-7B4C-4AA4-8B09-BFA14475FA10}" type="pres">
      <dgm:prSet presAssocID="{A47CED5F-2CC3-43B3-A7C6-4A27F0D3C478}" presName="parTxOnly" presStyleLbl="node1" presStyleIdx="4" presStyleCnt="6" custScaleX="135906" custScaleY="139961">
        <dgm:presLayoutVars>
          <dgm:chMax val="0"/>
          <dgm:chPref val="0"/>
          <dgm:bulletEnabled val="1"/>
        </dgm:presLayoutVars>
      </dgm:prSet>
      <dgm:spPr/>
      <dgm:t>
        <a:bodyPr/>
        <a:lstStyle/>
        <a:p>
          <a:endParaRPr lang="zh-TW" altLang="en-US"/>
        </a:p>
      </dgm:t>
    </dgm:pt>
    <dgm:pt modelId="{CBC683DF-5F1B-4B72-9094-06CE34A593F7}" type="pres">
      <dgm:prSet presAssocID="{F7D0CD36-CF4C-46E6-A263-9615BE01D371}" presName="parTxOnlySpace" presStyleCnt="0"/>
      <dgm:spPr/>
    </dgm:pt>
    <dgm:pt modelId="{E03495C6-50D1-4A27-B83C-90A9BE4A86DB}" type="pres">
      <dgm:prSet presAssocID="{C8729873-D9EA-41E8-AEEE-72257C44ED7D}" presName="parTxOnly" presStyleLbl="node1" presStyleIdx="5" presStyleCnt="6" custScaleX="178092" custScaleY="139961">
        <dgm:presLayoutVars>
          <dgm:chMax val="0"/>
          <dgm:chPref val="0"/>
          <dgm:bulletEnabled val="1"/>
        </dgm:presLayoutVars>
      </dgm:prSet>
      <dgm:spPr/>
      <dgm:t>
        <a:bodyPr/>
        <a:lstStyle/>
        <a:p>
          <a:endParaRPr lang="zh-TW" altLang="en-US"/>
        </a:p>
      </dgm:t>
    </dgm:pt>
  </dgm:ptLst>
  <dgm:cxnLst>
    <dgm:cxn modelId="{332251D6-0FE2-4DC3-8BEC-4E6A1BBF46E8}" type="presOf" srcId="{C8729873-D9EA-41E8-AEEE-72257C44ED7D}" destId="{E03495C6-50D1-4A27-B83C-90A9BE4A86DB}" srcOrd="0" destOrd="0" presId="urn:microsoft.com/office/officeart/2005/8/layout/chevron1"/>
    <dgm:cxn modelId="{87FCEC92-B8EB-4015-8C8C-6C7B4D09F74A}" type="presOf" srcId="{679B5A92-13E7-4E90-BE95-FB301B38117B}" destId="{0A78F6E8-E9CC-4A4E-8D6C-5E8307474B1A}" srcOrd="0" destOrd="0" presId="urn:microsoft.com/office/officeart/2005/8/layout/chevron1"/>
    <dgm:cxn modelId="{925EF6A1-7F4B-476D-9CCE-B647EF445265}" type="presOf" srcId="{0EC4D10D-CC86-4F40-B2FF-44A37B1E94E0}" destId="{9994DA43-F233-41A5-AB34-26F2B7EE073B}" srcOrd="0" destOrd="0" presId="urn:microsoft.com/office/officeart/2005/8/layout/chevron1"/>
    <dgm:cxn modelId="{16E89983-EA8F-46E5-8D45-76EDA324EC8C}" srcId="{EDA52808-D34E-4668-8463-7C9838F77938}" destId="{679B5A92-13E7-4E90-BE95-FB301B38117B}" srcOrd="3" destOrd="0" parTransId="{177A55E0-B4E8-48A0-91FD-84301D5D1350}" sibTransId="{EE97FC1B-10D0-4E5B-A709-6C57B0817BCA}"/>
    <dgm:cxn modelId="{8879F4AF-2DDB-4756-B77E-A8F17900DC7C}" type="presOf" srcId="{B66FADF0-984D-4532-AD79-784BA38A818F}" destId="{C7B7327C-FFD6-43EE-95C4-6BBB19F23B22}" srcOrd="0" destOrd="0" presId="urn:microsoft.com/office/officeart/2005/8/layout/chevron1"/>
    <dgm:cxn modelId="{6C8B4D62-5F36-46DE-813B-3C874C065779}" srcId="{EDA52808-D34E-4668-8463-7C9838F77938}" destId="{A47CED5F-2CC3-43B3-A7C6-4A27F0D3C478}" srcOrd="4" destOrd="0" parTransId="{D304703B-519E-4B35-BDBF-87F717A6F082}" sibTransId="{F7D0CD36-CF4C-46E6-A263-9615BE01D371}"/>
    <dgm:cxn modelId="{FA5C2C1F-E184-41B6-8B61-42D6BF57F84F}" type="presOf" srcId="{E1D919E8-BAF1-4DA5-974C-A422944E5C56}" destId="{BC2708AF-9D55-4E6E-A356-9ECBFDED67E8}" srcOrd="0" destOrd="0" presId="urn:microsoft.com/office/officeart/2005/8/layout/chevron1"/>
    <dgm:cxn modelId="{BE3C2A9A-DE13-485E-A9AC-D6BFB8DFAFE2}" type="presOf" srcId="{A47CED5F-2CC3-43B3-A7C6-4A27F0D3C478}" destId="{7BA065DD-7B4C-4AA4-8B09-BFA14475FA10}" srcOrd="0" destOrd="0" presId="urn:microsoft.com/office/officeart/2005/8/layout/chevron1"/>
    <dgm:cxn modelId="{B6A32328-38B7-4F5A-B9D5-E502BEA920A2}" srcId="{EDA52808-D34E-4668-8463-7C9838F77938}" destId="{E1D919E8-BAF1-4DA5-974C-A422944E5C56}" srcOrd="0" destOrd="0" parTransId="{0735A453-EAA5-48A2-9559-9F1598752AE0}" sibTransId="{E70CC599-4BCB-4B82-8E66-29EFF7DF8734}"/>
    <dgm:cxn modelId="{4E68AAAA-F009-4749-80CE-2FF45DC2A77A}" srcId="{EDA52808-D34E-4668-8463-7C9838F77938}" destId="{B66FADF0-984D-4532-AD79-784BA38A818F}" srcOrd="2" destOrd="0" parTransId="{417524BA-1C3D-471D-8DC2-C1D43F220266}" sibTransId="{ED0D15EE-4022-4FF1-8350-3AB6BE7DD9E9}"/>
    <dgm:cxn modelId="{FF929419-FC61-43B5-A782-4E1AE7BE0B9D}" srcId="{EDA52808-D34E-4668-8463-7C9838F77938}" destId="{0EC4D10D-CC86-4F40-B2FF-44A37B1E94E0}" srcOrd="1" destOrd="0" parTransId="{94E25EA2-6270-4FDA-80FC-F4EAE3CA49B8}" sibTransId="{BEFC5F72-AB23-415A-9688-D3A77D39992C}"/>
    <dgm:cxn modelId="{7DC70F7A-2AB7-49B4-B058-23E8C88BBA2F}" srcId="{EDA52808-D34E-4668-8463-7C9838F77938}" destId="{C8729873-D9EA-41E8-AEEE-72257C44ED7D}" srcOrd="5" destOrd="0" parTransId="{4FB068ED-AC99-4688-BAA4-C2478ABE8A6E}" sibTransId="{BD1124F3-02AC-4D4F-95A0-5BC87277FDB8}"/>
    <dgm:cxn modelId="{A4A4C6C2-37B3-47DF-B6BF-5FDF42E48BF4}" type="presOf" srcId="{EDA52808-D34E-4668-8463-7C9838F77938}" destId="{FB6080A6-7659-42F3-A681-103D0F358207}" srcOrd="0" destOrd="0" presId="urn:microsoft.com/office/officeart/2005/8/layout/chevron1"/>
    <dgm:cxn modelId="{D2984182-D622-42C5-911D-667893E67CB4}" type="presParOf" srcId="{FB6080A6-7659-42F3-A681-103D0F358207}" destId="{BC2708AF-9D55-4E6E-A356-9ECBFDED67E8}" srcOrd="0" destOrd="0" presId="urn:microsoft.com/office/officeart/2005/8/layout/chevron1"/>
    <dgm:cxn modelId="{3DD53ACB-EA5B-405F-934A-A0D71AC85755}" type="presParOf" srcId="{FB6080A6-7659-42F3-A681-103D0F358207}" destId="{CA612DD7-9E46-4F14-81E4-8989EFF2851F}" srcOrd="1" destOrd="0" presId="urn:microsoft.com/office/officeart/2005/8/layout/chevron1"/>
    <dgm:cxn modelId="{0C0D7CA2-A626-419C-8DA8-4EBAF78B382A}" type="presParOf" srcId="{FB6080A6-7659-42F3-A681-103D0F358207}" destId="{9994DA43-F233-41A5-AB34-26F2B7EE073B}" srcOrd="2" destOrd="0" presId="urn:microsoft.com/office/officeart/2005/8/layout/chevron1"/>
    <dgm:cxn modelId="{BA629CFD-2D64-47C8-B74C-48355909EE0F}" type="presParOf" srcId="{FB6080A6-7659-42F3-A681-103D0F358207}" destId="{ECEFF4D5-9357-4E31-AB6E-81C0232FF9F2}" srcOrd="3" destOrd="0" presId="urn:microsoft.com/office/officeart/2005/8/layout/chevron1"/>
    <dgm:cxn modelId="{2938E859-BFBF-4F26-8F97-2CDD6FAB1D82}" type="presParOf" srcId="{FB6080A6-7659-42F3-A681-103D0F358207}" destId="{C7B7327C-FFD6-43EE-95C4-6BBB19F23B22}" srcOrd="4" destOrd="0" presId="urn:microsoft.com/office/officeart/2005/8/layout/chevron1"/>
    <dgm:cxn modelId="{A287FCA6-2428-4796-A63E-3A01FEECA03F}" type="presParOf" srcId="{FB6080A6-7659-42F3-A681-103D0F358207}" destId="{52C78E42-89DA-4074-A3F6-E18D55B2B78E}" srcOrd="5" destOrd="0" presId="urn:microsoft.com/office/officeart/2005/8/layout/chevron1"/>
    <dgm:cxn modelId="{49FA47FE-28D4-491D-A5CF-131985FE64B2}" type="presParOf" srcId="{FB6080A6-7659-42F3-A681-103D0F358207}" destId="{0A78F6E8-E9CC-4A4E-8D6C-5E8307474B1A}" srcOrd="6" destOrd="0" presId="urn:microsoft.com/office/officeart/2005/8/layout/chevron1"/>
    <dgm:cxn modelId="{41D7C786-4E17-4E7E-A3BE-364061C94B6B}" type="presParOf" srcId="{FB6080A6-7659-42F3-A681-103D0F358207}" destId="{D1921321-2814-47E4-A4E5-7665B2A75E62}" srcOrd="7" destOrd="0" presId="urn:microsoft.com/office/officeart/2005/8/layout/chevron1"/>
    <dgm:cxn modelId="{36E437CC-3A74-4153-A198-71B6E78B81BC}" type="presParOf" srcId="{FB6080A6-7659-42F3-A681-103D0F358207}" destId="{7BA065DD-7B4C-4AA4-8B09-BFA14475FA10}" srcOrd="8" destOrd="0" presId="urn:microsoft.com/office/officeart/2005/8/layout/chevron1"/>
    <dgm:cxn modelId="{D6249A77-C691-4AEB-8AC7-0B8C10A86F82}" type="presParOf" srcId="{FB6080A6-7659-42F3-A681-103D0F358207}" destId="{CBC683DF-5F1B-4B72-9094-06CE34A593F7}" srcOrd="9" destOrd="0" presId="urn:microsoft.com/office/officeart/2005/8/layout/chevron1"/>
    <dgm:cxn modelId="{20997115-D3D1-49D6-9E6C-8165E67DE64B}" type="presParOf" srcId="{FB6080A6-7659-42F3-A681-103D0F358207}" destId="{E03495C6-50D1-4A27-B83C-90A9BE4A86DB}"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1DC905-C0A7-41B5-A0B5-4E5B3257EB67}" type="doc">
      <dgm:prSet loTypeId="urn:microsoft.com/office/officeart/2005/8/layout/process1" loCatId="process" qsTypeId="urn:microsoft.com/office/officeart/2005/8/quickstyle/simple4" qsCatId="simple" csTypeId="urn:microsoft.com/office/officeart/2005/8/colors/accent2_4" csCatId="accent2" phldr="1"/>
      <dgm:spPr/>
    </dgm:pt>
    <dgm:pt modelId="{A53BD9F0-75C8-4BA2-92A2-5D1F9306E112}">
      <dgm:prSet phldrT="[文字]" custT="1"/>
      <dgm:spPr/>
      <dgm:t>
        <a:bodyPr/>
        <a:lstStyle/>
        <a:p>
          <a:r>
            <a:rPr lang="zh-TW" altLang="en-US" sz="1400" b="1" dirty="0" smtClean="0">
              <a:solidFill>
                <a:schemeClr val="bg1"/>
              </a:solidFill>
              <a:latin typeface="微軟正黑體" pitchFamily="34" charset="-120"/>
              <a:ea typeface="微軟正黑體" pitchFamily="34" charset="-120"/>
            </a:rPr>
            <a:t>肉厚差異              </a:t>
          </a:r>
          <a:endParaRPr lang="zh-TW" altLang="en-US" sz="1400" b="1" dirty="0">
            <a:solidFill>
              <a:schemeClr val="bg1"/>
            </a:solidFill>
            <a:latin typeface="微軟正黑體" pitchFamily="34" charset="-120"/>
            <a:ea typeface="微軟正黑體" pitchFamily="34" charset="-120"/>
          </a:endParaRPr>
        </a:p>
      </dgm:t>
    </dgm:pt>
    <dgm:pt modelId="{75B251E5-C62E-434F-8EC0-4C619F065A53}" type="parTrans" cxnId="{6B48DB9E-22DD-492C-B3CC-E66F28C3F03F}">
      <dgm:prSet/>
      <dgm:spPr/>
      <dgm:t>
        <a:bodyPr/>
        <a:lstStyle/>
        <a:p>
          <a:endParaRPr lang="zh-TW" altLang="en-US" sz="1400"/>
        </a:p>
      </dgm:t>
    </dgm:pt>
    <dgm:pt modelId="{2D4A0F51-35A0-43C5-90BA-3499BD211FE2}" type="sibTrans" cxnId="{6B48DB9E-22DD-492C-B3CC-E66F28C3F03F}">
      <dgm:prSet custT="1"/>
      <dgm:spPr/>
      <dgm:t>
        <a:bodyPr/>
        <a:lstStyle/>
        <a:p>
          <a:endParaRPr lang="zh-TW" altLang="en-US" sz="1400"/>
        </a:p>
      </dgm:t>
    </dgm:pt>
    <dgm:pt modelId="{B234A30A-D1B2-4CF8-B759-97911B4698A2}">
      <dgm:prSet phldrT="[文字]" custT="1"/>
      <dgm:spPr/>
      <dgm:t>
        <a:bodyPr/>
        <a:lstStyle/>
        <a:p>
          <a:r>
            <a:rPr kumimoji="0" lang="zh-TW" altLang="en-US" sz="14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rPr>
            <a:t>流動不平衡         保壓效果不良     </a:t>
          </a:r>
          <a:endParaRPr lang="zh-TW" altLang="en-US" sz="1400" b="1" dirty="0">
            <a:solidFill>
              <a:schemeClr val="tx1"/>
            </a:solidFill>
            <a:latin typeface="微軟正黑體" pitchFamily="34" charset="-120"/>
            <a:ea typeface="微軟正黑體" pitchFamily="34" charset="-120"/>
          </a:endParaRPr>
        </a:p>
      </dgm:t>
    </dgm:pt>
    <dgm:pt modelId="{609B2703-47A9-419A-B4A2-782491B2F726}" type="parTrans" cxnId="{D5F944B5-2361-4AE3-B254-21E426AFDF24}">
      <dgm:prSet/>
      <dgm:spPr/>
      <dgm:t>
        <a:bodyPr/>
        <a:lstStyle/>
        <a:p>
          <a:endParaRPr lang="zh-TW" altLang="en-US" sz="1400"/>
        </a:p>
      </dgm:t>
    </dgm:pt>
    <dgm:pt modelId="{343A2458-5563-4F72-87DF-A4F501A7D0C1}" type="sibTrans" cxnId="{D5F944B5-2361-4AE3-B254-21E426AFDF24}">
      <dgm:prSet custT="1"/>
      <dgm:spPr/>
      <dgm:t>
        <a:bodyPr/>
        <a:lstStyle/>
        <a:p>
          <a:endParaRPr lang="zh-TW" altLang="en-US" sz="1400"/>
        </a:p>
      </dgm:t>
    </dgm:pt>
    <dgm:pt modelId="{28250B2C-752D-4219-8D45-F15C54CA71BF}">
      <dgm:prSet phldrT="[文字]" custT="1"/>
      <dgm:spPr/>
      <dgm:t>
        <a:bodyPr/>
        <a:lstStyle/>
        <a:p>
          <a:r>
            <a:rPr kumimoji="0" lang="zh-TW" altLang="en-US" sz="14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rPr>
            <a:t>高體積收縮率              體積收縮率分布不均</a:t>
          </a:r>
          <a:endParaRPr lang="zh-TW" altLang="en-US" sz="1400" b="1" dirty="0">
            <a:solidFill>
              <a:schemeClr val="tx1"/>
            </a:solidFill>
            <a:latin typeface="微軟正黑體" pitchFamily="34" charset="-120"/>
            <a:ea typeface="微軟正黑體" pitchFamily="34" charset="-120"/>
          </a:endParaRPr>
        </a:p>
      </dgm:t>
    </dgm:pt>
    <dgm:pt modelId="{4C0971DF-4084-4E48-8531-41B632746D7D}" type="parTrans" cxnId="{160FF5B9-EB7D-4FD2-AA23-F2E932AF8792}">
      <dgm:prSet/>
      <dgm:spPr/>
      <dgm:t>
        <a:bodyPr/>
        <a:lstStyle/>
        <a:p>
          <a:endParaRPr lang="zh-TW" altLang="en-US" sz="1400"/>
        </a:p>
      </dgm:t>
    </dgm:pt>
    <dgm:pt modelId="{219DDE85-A3D2-4A01-ACC4-06623E4B3A6F}" type="sibTrans" cxnId="{160FF5B9-EB7D-4FD2-AA23-F2E932AF8792}">
      <dgm:prSet custT="1"/>
      <dgm:spPr/>
      <dgm:t>
        <a:bodyPr/>
        <a:lstStyle/>
        <a:p>
          <a:endParaRPr lang="zh-TW" altLang="en-US" sz="1400"/>
        </a:p>
      </dgm:t>
    </dgm:pt>
    <dgm:pt modelId="{36FAC2A5-DC24-4DB6-91DD-A88CE2F255A8}">
      <dgm:prSet phldrT="[文字]" custT="1"/>
      <dgm:spPr/>
      <dgm:t>
        <a:bodyPr/>
        <a:lstStyle/>
        <a:p>
          <a:r>
            <a:rPr kumimoji="0" lang="zh-TW" altLang="en-US" sz="14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rPr>
            <a:t>翹曲變形    </a:t>
          </a:r>
          <a:endParaRPr lang="zh-TW" altLang="en-US" sz="1400" b="1" dirty="0">
            <a:solidFill>
              <a:schemeClr val="tx1"/>
            </a:solidFill>
            <a:latin typeface="微軟正黑體" pitchFamily="34" charset="-120"/>
            <a:ea typeface="微軟正黑體" pitchFamily="34" charset="-120"/>
          </a:endParaRPr>
        </a:p>
      </dgm:t>
    </dgm:pt>
    <dgm:pt modelId="{8473AB35-77F2-4B83-B4A4-369F37781A70}" type="parTrans" cxnId="{28E789B7-9704-49E6-81BF-66F36A8C4FF8}">
      <dgm:prSet/>
      <dgm:spPr/>
      <dgm:t>
        <a:bodyPr/>
        <a:lstStyle/>
        <a:p>
          <a:endParaRPr lang="zh-TW" altLang="en-US" sz="1400"/>
        </a:p>
      </dgm:t>
    </dgm:pt>
    <dgm:pt modelId="{FEAFF5B3-7FB3-4B58-AB4D-18D146C1B722}" type="sibTrans" cxnId="{28E789B7-9704-49E6-81BF-66F36A8C4FF8}">
      <dgm:prSet/>
      <dgm:spPr/>
      <dgm:t>
        <a:bodyPr/>
        <a:lstStyle/>
        <a:p>
          <a:endParaRPr lang="zh-TW" altLang="en-US" sz="1400"/>
        </a:p>
      </dgm:t>
    </dgm:pt>
    <dgm:pt modelId="{CB9EBDF0-812D-4BC1-8257-3A894747AFD7}" type="pres">
      <dgm:prSet presAssocID="{121DC905-C0A7-41B5-A0B5-4E5B3257EB67}" presName="Name0" presStyleCnt="0">
        <dgm:presLayoutVars>
          <dgm:dir/>
          <dgm:resizeHandles val="exact"/>
        </dgm:presLayoutVars>
      </dgm:prSet>
      <dgm:spPr/>
    </dgm:pt>
    <dgm:pt modelId="{AE0E40B3-948E-4854-B392-CEFA65FF63AE}" type="pres">
      <dgm:prSet presAssocID="{A53BD9F0-75C8-4BA2-92A2-5D1F9306E112}" presName="node" presStyleLbl="node1" presStyleIdx="0" presStyleCnt="4" custScaleX="72745" custScaleY="61926">
        <dgm:presLayoutVars>
          <dgm:bulletEnabled val="1"/>
        </dgm:presLayoutVars>
      </dgm:prSet>
      <dgm:spPr/>
      <dgm:t>
        <a:bodyPr/>
        <a:lstStyle/>
        <a:p>
          <a:endParaRPr lang="zh-TW" altLang="en-US"/>
        </a:p>
      </dgm:t>
    </dgm:pt>
    <dgm:pt modelId="{837ABBE8-4806-4C76-ACBB-C86D9D9D5848}" type="pres">
      <dgm:prSet presAssocID="{2D4A0F51-35A0-43C5-90BA-3499BD211FE2}" presName="sibTrans" presStyleLbl="sibTrans2D1" presStyleIdx="0" presStyleCnt="3"/>
      <dgm:spPr/>
      <dgm:t>
        <a:bodyPr/>
        <a:lstStyle/>
        <a:p>
          <a:endParaRPr lang="zh-TW" altLang="en-US"/>
        </a:p>
      </dgm:t>
    </dgm:pt>
    <dgm:pt modelId="{5FB4A1AC-A32D-4975-92D8-BC52E0B858F0}" type="pres">
      <dgm:prSet presAssocID="{2D4A0F51-35A0-43C5-90BA-3499BD211FE2}" presName="connectorText" presStyleLbl="sibTrans2D1" presStyleIdx="0" presStyleCnt="3"/>
      <dgm:spPr/>
      <dgm:t>
        <a:bodyPr/>
        <a:lstStyle/>
        <a:p>
          <a:endParaRPr lang="zh-TW" altLang="en-US"/>
        </a:p>
      </dgm:t>
    </dgm:pt>
    <dgm:pt modelId="{EE6F6C95-F0B6-4575-B6C1-48D9E4357B52}" type="pres">
      <dgm:prSet presAssocID="{B234A30A-D1B2-4CF8-B759-97911B4698A2}" presName="node" presStyleLbl="node1" presStyleIdx="1" presStyleCnt="4" custScaleX="76086" custScaleY="61926">
        <dgm:presLayoutVars>
          <dgm:bulletEnabled val="1"/>
        </dgm:presLayoutVars>
      </dgm:prSet>
      <dgm:spPr/>
      <dgm:t>
        <a:bodyPr/>
        <a:lstStyle/>
        <a:p>
          <a:endParaRPr lang="zh-TW" altLang="en-US"/>
        </a:p>
      </dgm:t>
    </dgm:pt>
    <dgm:pt modelId="{353D015E-BDD7-4C6F-9C16-5BB3289A6852}" type="pres">
      <dgm:prSet presAssocID="{343A2458-5563-4F72-87DF-A4F501A7D0C1}" presName="sibTrans" presStyleLbl="sibTrans2D1" presStyleIdx="1" presStyleCnt="3"/>
      <dgm:spPr/>
      <dgm:t>
        <a:bodyPr/>
        <a:lstStyle/>
        <a:p>
          <a:endParaRPr lang="zh-TW" altLang="en-US"/>
        </a:p>
      </dgm:t>
    </dgm:pt>
    <dgm:pt modelId="{391D9252-6372-4986-A88D-0F90EB575C1F}" type="pres">
      <dgm:prSet presAssocID="{343A2458-5563-4F72-87DF-A4F501A7D0C1}" presName="connectorText" presStyleLbl="sibTrans2D1" presStyleIdx="1" presStyleCnt="3"/>
      <dgm:spPr/>
      <dgm:t>
        <a:bodyPr/>
        <a:lstStyle/>
        <a:p>
          <a:endParaRPr lang="zh-TW" altLang="en-US"/>
        </a:p>
      </dgm:t>
    </dgm:pt>
    <dgm:pt modelId="{2B31E4AF-6014-4F60-B74B-63228DA4C9E0}" type="pres">
      <dgm:prSet presAssocID="{28250B2C-752D-4219-8D45-F15C54CA71BF}" presName="node" presStyleLbl="node1" presStyleIdx="2" presStyleCnt="4" custScaleY="61926">
        <dgm:presLayoutVars>
          <dgm:bulletEnabled val="1"/>
        </dgm:presLayoutVars>
      </dgm:prSet>
      <dgm:spPr/>
      <dgm:t>
        <a:bodyPr/>
        <a:lstStyle/>
        <a:p>
          <a:endParaRPr lang="zh-TW" altLang="en-US"/>
        </a:p>
      </dgm:t>
    </dgm:pt>
    <dgm:pt modelId="{6D3F9B57-6E22-445E-84C3-7F293B41A98B}" type="pres">
      <dgm:prSet presAssocID="{219DDE85-A3D2-4A01-ACC4-06623E4B3A6F}" presName="sibTrans" presStyleLbl="sibTrans2D1" presStyleIdx="2" presStyleCnt="3"/>
      <dgm:spPr/>
      <dgm:t>
        <a:bodyPr/>
        <a:lstStyle/>
        <a:p>
          <a:endParaRPr lang="zh-TW" altLang="en-US"/>
        </a:p>
      </dgm:t>
    </dgm:pt>
    <dgm:pt modelId="{1BF952D8-AA06-4DE5-A213-40743F8F4905}" type="pres">
      <dgm:prSet presAssocID="{219DDE85-A3D2-4A01-ACC4-06623E4B3A6F}" presName="connectorText" presStyleLbl="sibTrans2D1" presStyleIdx="2" presStyleCnt="3"/>
      <dgm:spPr/>
      <dgm:t>
        <a:bodyPr/>
        <a:lstStyle/>
        <a:p>
          <a:endParaRPr lang="zh-TW" altLang="en-US"/>
        </a:p>
      </dgm:t>
    </dgm:pt>
    <dgm:pt modelId="{062A24AD-FC4D-4F03-92A4-B74647A17104}" type="pres">
      <dgm:prSet presAssocID="{36FAC2A5-DC24-4DB6-91DD-A88CE2F255A8}" presName="node" presStyleLbl="node1" presStyleIdx="3" presStyleCnt="4" custScaleX="76056" custScaleY="63246">
        <dgm:presLayoutVars>
          <dgm:bulletEnabled val="1"/>
        </dgm:presLayoutVars>
      </dgm:prSet>
      <dgm:spPr/>
      <dgm:t>
        <a:bodyPr/>
        <a:lstStyle/>
        <a:p>
          <a:endParaRPr lang="zh-TW" altLang="en-US"/>
        </a:p>
      </dgm:t>
    </dgm:pt>
  </dgm:ptLst>
  <dgm:cxnLst>
    <dgm:cxn modelId="{EDCB45E7-1714-42B7-B0BD-AF6DBB909D8C}" type="presOf" srcId="{36FAC2A5-DC24-4DB6-91DD-A88CE2F255A8}" destId="{062A24AD-FC4D-4F03-92A4-B74647A17104}" srcOrd="0" destOrd="0" presId="urn:microsoft.com/office/officeart/2005/8/layout/process1"/>
    <dgm:cxn modelId="{1E93EC34-8AFA-4722-8666-372C3CF39B4F}" type="presOf" srcId="{2D4A0F51-35A0-43C5-90BA-3499BD211FE2}" destId="{837ABBE8-4806-4C76-ACBB-C86D9D9D5848}" srcOrd="0" destOrd="0" presId="urn:microsoft.com/office/officeart/2005/8/layout/process1"/>
    <dgm:cxn modelId="{F8D4A315-AADA-4A33-A2CA-C19DD40A4923}" type="presOf" srcId="{343A2458-5563-4F72-87DF-A4F501A7D0C1}" destId="{353D015E-BDD7-4C6F-9C16-5BB3289A6852}" srcOrd="0" destOrd="0" presId="urn:microsoft.com/office/officeart/2005/8/layout/process1"/>
    <dgm:cxn modelId="{4FD2A61A-4D87-4B5E-852B-9F48AE2A0689}" type="presOf" srcId="{219DDE85-A3D2-4A01-ACC4-06623E4B3A6F}" destId="{6D3F9B57-6E22-445E-84C3-7F293B41A98B}" srcOrd="0" destOrd="0" presId="urn:microsoft.com/office/officeart/2005/8/layout/process1"/>
    <dgm:cxn modelId="{F6FB1DA4-116C-4CFD-86CC-B93CF83125C7}" type="presOf" srcId="{28250B2C-752D-4219-8D45-F15C54CA71BF}" destId="{2B31E4AF-6014-4F60-B74B-63228DA4C9E0}" srcOrd="0" destOrd="0" presId="urn:microsoft.com/office/officeart/2005/8/layout/process1"/>
    <dgm:cxn modelId="{723D292B-9133-4EEB-B5C2-48843F35E1E2}" type="presOf" srcId="{219DDE85-A3D2-4A01-ACC4-06623E4B3A6F}" destId="{1BF952D8-AA06-4DE5-A213-40743F8F4905}" srcOrd="1" destOrd="0" presId="urn:microsoft.com/office/officeart/2005/8/layout/process1"/>
    <dgm:cxn modelId="{D5F944B5-2361-4AE3-B254-21E426AFDF24}" srcId="{121DC905-C0A7-41B5-A0B5-4E5B3257EB67}" destId="{B234A30A-D1B2-4CF8-B759-97911B4698A2}" srcOrd="1" destOrd="0" parTransId="{609B2703-47A9-419A-B4A2-782491B2F726}" sibTransId="{343A2458-5563-4F72-87DF-A4F501A7D0C1}"/>
    <dgm:cxn modelId="{160FF5B9-EB7D-4FD2-AA23-F2E932AF8792}" srcId="{121DC905-C0A7-41B5-A0B5-4E5B3257EB67}" destId="{28250B2C-752D-4219-8D45-F15C54CA71BF}" srcOrd="2" destOrd="0" parTransId="{4C0971DF-4084-4E48-8531-41B632746D7D}" sibTransId="{219DDE85-A3D2-4A01-ACC4-06623E4B3A6F}"/>
    <dgm:cxn modelId="{5E4BBF0E-0261-4A94-A13A-BB7072148D7E}" type="presOf" srcId="{A53BD9F0-75C8-4BA2-92A2-5D1F9306E112}" destId="{AE0E40B3-948E-4854-B392-CEFA65FF63AE}" srcOrd="0" destOrd="0" presId="urn:microsoft.com/office/officeart/2005/8/layout/process1"/>
    <dgm:cxn modelId="{6B48DB9E-22DD-492C-B3CC-E66F28C3F03F}" srcId="{121DC905-C0A7-41B5-A0B5-4E5B3257EB67}" destId="{A53BD9F0-75C8-4BA2-92A2-5D1F9306E112}" srcOrd="0" destOrd="0" parTransId="{75B251E5-C62E-434F-8EC0-4C619F065A53}" sibTransId="{2D4A0F51-35A0-43C5-90BA-3499BD211FE2}"/>
    <dgm:cxn modelId="{86DF836A-A515-4302-AA73-744D9176EDF6}" type="presOf" srcId="{2D4A0F51-35A0-43C5-90BA-3499BD211FE2}" destId="{5FB4A1AC-A32D-4975-92D8-BC52E0B858F0}" srcOrd="1" destOrd="0" presId="urn:microsoft.com/office/officeart/2005/8/layout/process1"/>
    <dgm:cxn modelId="{5ABCA5C7-3CA4-4C88-AF0F-064DFB0808A9}" type="presOf" srcId="{B234A30A-D1B2-4CF8-B759-97911B4698A2}" destId="{EE6F6C95-F0B6-4575-B6C1-48D9E4357B52}" srcOrd="0" destOrd="0" presId="urn:microsoft.com/office/officeart/2005/8/layout/process1"/>
    <dgm:cxn modelId="{3A149886-051C-442C-A998-1F99AA9B3EB3}" type="presOf" srcId="{121DC905-C0A7-41B5-A0B5-4E5B3257EB67}" destId="{CB9EBDF0-812D-4BC1-8257-3A894747AFD7}" srcOrd="0" destOrd="0" presId="urn:microsoft.com/office/officeart/2005/8/layout/process1"/>
    <dgm:cxn modelId="{A2BFD87B-9284-4138-B57A-7D5010C322B6}" type="presOf" srcId="{343A2458-5563-4F72-87DF-A4F501A7D0C1}" destId="{391D9252-6372-4986-A88D-0F90EB575C1F}" srcOrd="1" destOrd="0" presId="urn:microsoft.com/office/officeart/2005/8/layout/process1"/>
    <dgm:cxn modelId="{28E789B7-9704-49E6-81BF-66F36A8C4FF8}" srcId="{121DC905-C0A7-41B5-A0B5-4E5B3257EB67}" destId="{36FAC2A5-DC24-4DB6-91DD-A88CE2F255A8}" srcOrd="3" destOrd="0" parTransId="{8473AB35-77F2-4B83-B4A4-369F37781A70}" sibTransId="{FEAFF5B3-7FB3-4B58-AB4D-18D146C1B722}"/>
    <dgm:cxn modelId="{8C7FD46C-0FB1-47F8-A001-728EB054B77F}" type="presParOf" srcId="{CB9EBDF0-812D-4BC1-8257-3A894747AFD7}" destId="{AE0E40B3-948E-4854-B392-CEFA65FF63AE}" srcOrd="0" destOrd="0" presId="urn:microsoft.com/office/officeart/2005/8/layout/process1"/>
    <dgm:cxn modelId="{BC8C5E99-37D5-4CDE-AF34-968DD69A9E31}" type="presParOf" srcId="{CB9EBDF0-812D-4BC1-8257-3A894747AFD7}" destId="{837ABBE8-4806-4C76-ACBB-C86D9D9D5848}" srcOrd="1" destOrd="0" presId="urn:microsoft.com/office/officeart/2005/8/layout/process1"/>
    <dgm:cxn modelId="{CF581EFB-C413-42D4-9413-A75068B75D2F}" type="presParOf" srcId="{837ABBE8-4806-4C76-ACBB-C86D9D9D5848}" destId="{5FB4A1AC-A32D-4975-92D8-BC52E0B858F0}" srcOrd="0" destOrd="0" presId="urn:microsoft.com/office/officeart/2005/8/layout/process1"/>
    <dgm:cxn modelId="{2129ED51-7E9B-46F4-8809-A2DCB5C2A8FB}" type="presParOf" srcId="{CB9EBDF0-812D-4BC1-8257-3A894747AFD7}" destId="{EE6F6C95-F0B6-4575-B6C1-48D9E4357B52}" srcOrd="2" destOrd="0" presId="urn:microsoft.com/office/officeart/2005/8/layout/process1"/>
    <dgm:cxn modelId="{23933765-37F6-440C-8780-312D29A7CC86}" type="presParOf" srcId="{CB9EBDF0-812D-4BC1-8257-3A894747AFD7}" destId="{353D015E-BDD7-4C6F-9C16-5BB3289A6852}" srcOrd="3" destOrd="0" presId="urn:microsoft.com/office/officeart/2005/8/layout/process1"/>
    <dgm:cxn modelId="{0408329D-0223-40EF-8D5C-EE7A3CD47AB1}" type="presParOf" srcId="{353D015E-BDD7-4C6F-9C16-5BB3289A6852}" destId="{391D9252-6372-4986-A88D-0F90EB575C1F}" srcOrd="0" destOrd="0" presId="urn:microsoft.com/office/officeart/2005/8/layout/process1"/>
    <dgm:cxn modelId="{59C3A676-2C75-48C7-BE61-923A450B4D8D}" type="presParOf" srcId="{CB9EBDF0-812D-4BC1-8257-3A894747AFD7}" destId="{2B31E4AF-6014-4F60-B74B-63228DA4C9E0}" srcOrd="4" destOrd="0" presId="urn:microsoft.com/office/officeart/2005/8/layout/process1"/>
    <dgm:cxn modelId="{084B4AEA-CAB5-47AA-A516-DD999EE3E6F8}" type="presParOf" srcId="{CB9EBDF0-812D-4BC1-8257-3A894747AFD7}" destId="{6D3F9B57-6E22-445E-84C3-7F293B41A98B}" srcOrd="5" destOrd="0" presId="urn:microsoft.com/office/officeart/2005/8/layout/process1"/>
    <dgm:cxn modelId="{8905C215-A9DF-4CB2-9E9E-212D2BCEF27C}" type="presParOf" srcId="{6D3F9B57-6E22-445E-84C3-7F293B41A98B}" destId="{1BF952D8-AA06-4DE5-A213-40743F8F4905}" srcOrd="0" destOrd="0" presId="urn:microsoft.com/office/officeart/2005/8/layout/process1"/>
    <dgm:cxn modelId="{A352178B-45A7-4D15-B336-A4DC97F413C0}" type="presParOf" srcId="{CB9EBDF0-812D-4BC1-8257-3A894747AFD7}" destId="{062A24AD-FC4D-4F03-92A4-B74647A17104}" srcOrd="6" destOrd="0" presId="urn:microsoft.com/office/officeart/2005/8/layout/process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2708AF-9D55-4E6E-A356-9ECBFDED67E8}">
      <dsp:nvSpPr>
        <dsp:cNvPr id="0" name=""/>
        <dsp:cNvSpPr/>
      </dsp:nvSpPr>
      <dsp:spPr>
        <a:xfrm>
          <a:off x="2468" y="463705"/>
          <a:ext cx="1568110" cy="544550"/>
        </a:xfrm>
        <a:prstGeom prst="chevron">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chemeClr val="tx1"/>
              </a:solidFill>
            </a:rPr>
            <a:t>確認問題</a:t>
          </a:r>
          <a:endParaRPr lang="zh-TW" altLang="en-US" sz="1400" b="1" kern="1200" dirty="0">
            <a:solidFill>
              <a:schemeClr val="tx1"/>
            </a:solidFill>
          </a:endParaRPr>
        </a:p>
      </dsp:txBody>
      <dsp:txXfrm>
        <a:off x="2468" y="463705"/>
        <a:ext cx="1568110" cy="544550"/>
      </dsp:txXfrm>
    </dsp:sp>
    <dsp:sp modelId="{9994DA43-F233-41A5-AB34-26F2B7EE073B}">
      <dsp:nvSpPr>
        <dsp:cNvPr id="0" name=""/>
        <dsp:cNvSpPr/>
      </dsp:nvSpPr>
      <dsp:spPr>
        <a:xfrm>
          <a:off x="1473310" y="463705"/>
          <a:ext cx="1550825" cy="544550"/>
        </a:xfrm>
        <a:prstGeom prst="chevron">
          <a:avLst/>
        </a:prstGeom>
        <a:gradFill rotWithShape="0">
          <a:gsLst>
            <a:gs pos="0">
              <a:schemeClr val="accent1">
                <a:alpha val="90000"/>
                <a:hueOff val="0"/>
                <a:satOff val="0"/>
                <a:lumOff val="0"/>
                <a:alphaOff val="-8000"/>
                <a:tint val="100000"/>
                <a:shade val="100000"/>
                <a:satMod val="130000"/>
              </a:schemeClr>
            </a:gs>
            <a:gs pos="100000">
              <a:schemeClr val="accent1">
                <a:alpha val="90000"/>
                <a:hueOff val="0"/>
                <a:satOff val="0"/>
                <a:lumOff val="0"/>
                <a:alphaOff val="-8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chemeClr val="tx1"/>
              </a:solidFill>
            </a:rPr>
            <a:t>問題解析</a:t>
          </a:r>
          <a:endParaRPr lang="zh-TW" altLang="en-US" sz="1400" b="1" kern="1200" dirty="0">
            <a:solidFill>
              <a:schemeClr val="tx1"/>
            </a:solidFill>
          </a:endParaRPr>
        </a:p>
      </dsp:txBody>
      <dsp:txXfrm>
        <a:off x="1473310" y="463705"/>
        <a:ext cx="1550825" cy="544550"/>
      </dsp:txXfrm>
    </dsp:sp>
    <dsp:sp modelId="{C7B7327C-FFD6-43EE-95C4-6BBB19F23B22}">
      <dsp:nvSpPr>
        <dsp:cNvPr id="0" name=""/>
        <dsp:cNvSpPr/>
      </dsp:nvSpPr>
      <dsp:spPr>
        <a:xfrm>
          <a:off x="2926867" y="463705"/>
          <a:ext cx="1028699" cy="544550"/>
        </a:xfrm>
        <a:prstGeom prst="chevron">
          <a:avLst/>
        </a:prstGeom>
        <a:gradFill rotWithShape="0">
          <a:gsLst>
            <a:gs pos="0">
              <a:schemeClr val="accent1">
                <a:alpha val="90000"/>
                <a:hueOff val="0"/>
                <a:satOff val="0"/>
                <a:lumOff val="0"/>
                <a:alphaOff val="-16000"/>
                <a:tint val="100000"/>
                <a:shade val="100000"/>
                <a:satMod val="130000"/>
              </a:schemeClr>
            </a:gs>
            <a:gs pos="100000">
              <a:schemeClr val="accent1">
                <a:alpha val="90000"/>
                <a:hueOff val="0"/>
                <a:satOff val="0"/>
                <a:lumOff val="0"/>
                <a:alphaOff val="-16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zh-TW" sz="1400" b="1" kern="1200" dirty="0" smtClean="0">
              <a:solidFill>
                <a:schemeClr val="tx1"/>
              </a:solidFill>
            </a:rPr>
            <a:t>1st CAE</a:t>
          </a:r>
          <a:endParaRPr lang="zh-TW" altLang="en-US" sz="1400" b="1" kern="1200" dirty="0">
            <a:solidFill>
              <a:schemeClr val="tx1"/>
            </a:solidFill>
          </a:endParaRPr>
        </a:p>
      </dsp:txBody>
      <dsp:txXfrm>
        <a:off x="2926867" y="463705"/>
        <a:ext cx="1028699" cy="544550"/>
      </dsp:txXfrm>
    </dsp:sp>
    <dsp:sp modelId="{0A78F6E8-E9CC-4A4E-8D6C-5E8307474B1A}">
      <dsp:nvSpPr>
        <dsp:cNvPr id="0" name=""/>
        <dsp:cNvSpPr/>
      </dsp:nvSpPr>
      <dsp:spPr>
        <a:xfrm>
          <a:off x="3858298" y="463705"/>
          <a:ext cx="1130023" cy="544550"/>
        </a:xfrm>
        <a:prstGeom prst="chevron">
          <a:avLst/>
        </a:prstGeom>
        <a:gradFill rotWithShape="0">
          <a:gsLst>
            <a:gs pos="0">
              <a:schemeClr val="accent1">
                <a:alpha val="90000"/>
                <a:hueOff val="0"/>
                <a:satOff val="0"/>
                <a:lumOff val="0"/>
                <a:alphaOff val="-24000"/>
                <a:tint val="100000"/>
                <a:shade val="100000"/>
                <a:satMod val="130000"/>
              </a:schemeClr>
            </a:gs>
            <a:gs pos="100000">
              <a:schemeClr val="accent1">
                <a:alpha val="90000"/>
                <a:hueOff val="0"/>
                <a:satOff val="0"/>
                <a:lumOff val="0"/>
                <a:alphaOff val="-24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chemeClr val="tx1"/>
              </a:solidFill>
            </a:rPr>
            <a:t>分析</a:t>
          </a:r>
          <a:endParaRPr lang="zh-TW" altLang="en-US" sz="1400" b="1" kern="1200" dirty="0">
            <a:solidFill>
              <a:schemeClr val="tx1"/>
            </a:solidFill>
          </a:endParaRPr>
        </a:p>
      </dsp:txBody>
      <dsp:txXfrm>
        <a:off x="3858298" y="463705"/>
        <a:ext cx="1130023" cy="544550"/>
      </dsp:txXfrm>
    </dsp:sp>
    <dsp:sp modelId="{7BA065DD-7B4C-4AA4-8B09-BFA14475FA10}">
      <dsp:nvSpPr>
        <dsp:cNvPr id="0" name=""/>
        <dsp:cNvSpPr/>
      </dsp:nvSpPr>
      <dsp:spPr>
        <a:xfrm>
          <a:off x="4891054" y="463705"/>
          <a:ext cx="1321933" cy="544550"/>
        </a:xfrm>
        <a:prstGeom prst="chevron">
          <a:avLst/>
        </a:prstGeom>
        <a:gradFill rotWithShape="0">
          <a:gsLst>
            <a:gs pos="0">
              <a:schemeClr val="accent1">
                <a:alpha val="90000"/>
                <a:hueOff val="0"/>
                <a:satOff val="0"/>
                <a:lumOff val="0"/>
                <a:alphaOff val="-32000"/>
                <a:tint val="100000"/>
                <a:shade val="100000"/>
                <a:satMod val="130000"/>
              </a:schemeClr>
            </a:gs>
            <a:gs pos="100000">
              <a:schemeClr val="accent1">
                <a:alpha val="90000"/>
                <a:hueOff val="0"/>
                <a:satOff val="0"/>
                <a:lumOff val="0"/>
                <a:alphaOff val="-32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zh-TW" sz="1400" b="1" kern="1200" dirty="0" smtClean="0">
              <a:solidFill>
                <a:schemeClr val="tx1"/>
              </a:solidFill>
            </a:rPr>
            <a:t>2nd CAE</a:t>
          </a:r>
          <a:endParaRPr lang="zh-TW" altLang="en-US" sz="1400" b="1" kern="1200" dirty="0">
            <a:solidFill>
              <a:schemeClr val="tx1"/>
            </a:solidFill>
          </a:endParaRPr>
        </a:p>
      </dsp:txBody>
      <dsp:txXfrm>
        <a:off x="4891054" y="463705"/>
        <a:ext cx="1321933" cy="544550"/>
      </dsp:txXfrm>
    </dsp:sp>
    <dsp:sp modelId="{E03495C6-50D1-4A27-B83C-90A9BE4A86DB}">
      <dsp:nvSpPr>
        <dsp:cNvPr id="0" name=""/>
        <dsp:cNvSpPr/>
      </dsp:nvSpPr>
      <dsp:spPr>
        <a:xfrm>
          <a:off x="6115719" y="463705"/>
          <a:ext cx="1732269" cy="544550"/>
        </a:xfrm>
        <a:prstGeom prst="chevron">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chemeClr val="tx1"/>
              </a:solidFill>
            </a:rPr>
            <a:t>分析結果報告</a:t>
          </a:r>
          <a:endParaRPr lang="zh-TW" altLang="en-US" sz="1400" b="1" kern="1200" dirty="0">
            <a:solidFill>
              <a:schemeClr val="tx1"/>
            </a:solidFill>
          </a:endParaRPr>
        </a:p>
      </dsp:txBody>
      <dsp:txXfrm>
        <a:off x="6115719" y="463705"/>
        <a:ext cx="1732269" cy="5445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0E40B3-948E-4854-B392-CEFA65FF63AE}">
      <dsp:nvSpPr>
        <dsp:cNvPr id="0" name=""/>
        <dsp:cNvSpPr/>
      </dsp:nvSpPr>
      <dsp:spPr>
        <a:xfrm>
          <a:off x="2969" y="251219"/>
          <a:ext cx="1307479" cy="701994"/>
        </a:xfrm>
        <a:prstGeom prst="roundRect">
          <a:avLst>
            <a:gd name="adj" fmla="val 10000"/>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chemeClr val="bg1"/>
              </a:solidFill>
              <a:latin typeface="微軟正黑體" pitchFamily="34" charset="-120"/>
              <a:ea typeface="微軟正黑體" pitchFamily="34" charset="-120"/>
            </a:rPr>
            <a:t>肉厚差異              </a:t>
          </a:r>
          <a:endParaRPr lang="zh-TW" altLang="en-US" sz="1400" b="1" kern="1200" dirty="0">
            <a:solidFill>
              <a:schemeClr val="bg1"/>
            </a:solidFill>
            <a:latin typeface="微軟正黑體" pitchFamily="34" charset="-120"/>
            <a:ea typeface="微軟正黑體" pitchFamily="34" charset="-120"/>
          </a:endParaRPr>
        </a:p>
      </dsp:txBody>
      <dsp:txXfrm>
        <a:off x="2969" y="251219"/>
        <a:ext cx="1307479" cy="701994"/>
      </dsp:txXfrm>
    </dsp:sp>
    <dsp:sp modelId="{837ABBE8-4806-4C76-ACBB-C86D9D9D5848}">
      <dsp:nvSpPr>
        <dsp:cNvPr id="0" name=""/>
        <dsp:cNvSpPr/>
      </dsp:nvSpPr>
      <dsp:spPr>
        <a:xfrm>
          <a:off x="1490183" y="379345"/>
          <a:ext cx="381037" cy="445741"/>
        </a:xfrm>
        <a:prstGeom prst="rightArrow">
          <a:avLst>
            <a:gd name="adj1" fmla="val 60000"/>
            <a:gd name="adj2" fmla="val 50000"/>
          </a:avLst>
        </a:prstGeom>
        <a:gradFill rotWithShape="0">
          <a:gsLst>
            <a:gs pos="0">
              <a:schemeClr val="accent2">
                <a:shade val="90000"/>
                <a:hueOff val="0"/>
                <a:satOff val="0"/>
                <a:lumOff val="0"/>
                <a:alphaOff val="0"/>
                <a:tint val="100000"/>
                <a:shade val="100000"/>
                <a:satMod val="130000"/>
              </a:schemeClr>
            </a:gs>
            <a:gs pos="100000">
              <a:schemeClr val="accent2">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1490183" y="379345"/>
        <a:ext cx="381037" cy="445741"/>
      </dsp:txXfrm>
    </dsp:sp>
    <dsp:sp modelId="{EE6F6C95-F0B6-4575-B6C1-48D9E4357B52}">
      <dsp:nvSpPr>
        <dsp:cNvPr id="0" name=""/>
        <dsp:cNvSpPr/>
      </dsp:nvSpPr>
      <dsp:spPr>
        <a:xfrm>
          <a:off x="2029387" y="251219"/>
          <a:ext cx="1367529" cy="701994"/>
        </a:xfrm>
        <a:prstGeom prst="roundRect">
          <a:avLst>
            <a:gd name="adj" fmla="val 10000"/>
          </a:avLst>
        </a:prstGeom>
        <a:gradFill rotWithShape="0">
          <a:gsLst>
            <a:gs pos="0">
              <a:schemeClr val="accent2">
                <a:shade val="50000"/>
                <a:hueOff val="297139"/>
                <a:satOff val="-15897"/>
                <a:lumOff val="25713"/>
                <a:alphaOff val="0"/>
                <a:tint val="100000"/>
                <a:shade val="100000"/>
                <a:satMod val="130000"/>
              </a:schemeClr>
            </a:gs>
            <a:gs pos="100000">
              <a:schemeClr val="accent2">
                <a:shade val="50000"/>
                <a:hueOff val="297139"/>
                <a:satOff val="-15897"/>
                <a:lumOff val="257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zh-TW" altLang="en-US" sz="1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流動不平衡         保壓效果不良     </a:t>
          </a:r>
          <a:endParaRPr lang="zh-TW" altLang="en-US" sz="1400" b="1" kern="1200" dirty="0">
            <a:solidFill>
              <a:schemeClr val="tx1"/>
            </a:solidFill>
            <a:latin typeface="微軟正黑體" pitchFamily="34" charset="-120"/>
            <a:ea typeface="微軟正黑體" pitchFamily="34" charset="-120"/>
          </a:endParaRPr>
        </a:p>
      </dsp:txBody>
      <dsp:txXfrm>
        <a:off x="2029387" y="251219"/>
        <a:ext cx="1367529" cy="701994"/>
      </dsp:txXfrm>
    </dsp:sp>
    <dsp:sp modelId="{353D015E-BDD7-4C6F-9C16-5BB3289A6852}">
      <dsp:nvSpPr>
        <dsp:cNvPr id="0" name=""/>
        <dsp:cNvSpPr/>
      </dsp:nvSpPr>
      <dsp:spPr>
        <a:xfrm>
          <a:off x="3576651" y="379345"/>
          <a:ext cx="381037" cy="445741"/>
        </a:xfrm>
        <a:prstGeom prst="rightArrow">
          <a:avLst>
            <a:gd name="adj1" fmla="val 60000"/>
            <a:gd name="adj2" fmla="val 50000"/>
          </a:avLst>
        </a:prstGeom>
        <a:gradFill rotWithShape="0">
          <a:gsLst>
            <a:gs pos="0">
              <a:schemeClr val="accent2">
                <a:shade val="90000"/>
                <a:hueOff val="387227"/>
                <a:satOff val="-19252"/>
                <a:lumOff val="25939"/>
                <a:alphaOff val="0"/>
                <a:tint val="100000"/>
                <a:shade val="100000"/>
                <a:satMod val="130000"/>
              </a:schemeClr>
            </a:gs>
            <a:gs pos="100000">
              <a:schemeClr val="accent2">
                <a:shade val="90000"/>
                <a:hueOff val="387227"/>
                <a:satOff val="-19252"/>
                <a:lumOff val="259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3576651" y="379345"/>
        <a:ext cx="381037" cy="445741"/>
      </dsp:txXfrm>
    </dsp:sp>
    <dsp:sp modelId="{2B31E4AF-6014-4F60-B74B-63228DA4C9E0}">
      <dsp:nvSpPr>
        <dsp:cNvPr id="0" name=""/>
        <dsp:cNvSpPr/>
      </dsp:nvSpPr>
      <dsp:spPr>
        <a:xfrm>
          <a:off x="4115855" y="251219"/>
          <a:ext cx="1797346" cy="701994"/>
        </a:xfrm>
        <a:prstGeom prst="roundRect">
          <a:avLst>
            <a:gd name="adj" fmla="val 10000"/>
          </a:avLst>
        </a:prstGeom>
        <a:gradFill rotWithShape="0">
          <a:gsLst>
            <a:gs pos="0">
              <a:schemeClr val="accent2">
                <a:shade val="50000"/>
                <a:hueOff val="594277"/>
                <a:satOff val="-31795"/>
                <a:lumOff val="51427"/>
                <a:alphaOff val="0"/>
                <a:tint val="100000"/>
                <a:shade val="100000"/>
                <a:satMod val="130000"/>
              </a:schemeClr>
            </a:gs>
            <a:gs pos="100000">
              <a:schemeClr val="accent2">
                <a:shade val="50000"/>
                <a:hueOff val="594277"/>
                <a:satOff val="-31795"/>
                <a:lumOff val="5142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zh-TW" altLang="en-US" sz="1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高體積收縮率              體積收縮率分布不均</a:t>
          </a:r>
          <a:endParaRPr lang="zh-TW" altLang="en-US" sz="1400" b="1" kern="1200" dirty="0">
            <a:solidFill>
              <a:schemeClr val="tx1"/>
            </a:solidFill>
            <a:latin typeface="微軟正黑體" pitchFamily="34" charset="-120"/>
            <a:ea typeface="微軟正黑體" pitchFamily="34" charset="-120"/>
          </a:endParaRPr>
        </a:p>
      </dsp:txBody>
      <dsp:txXfrm>
        <a:off x="4115855" y="251219"/>
        <a:ext cx="1797346" cy="701994"/>
      </dsp:txXfrm>
    </dsp:sp>
    <dsp:sp modelId="{6D3F9B57-6E22-445E-84C3-7F293B41A98B}">
      <dsp:nvSpPr>
        <dsp:cNvPr id="0" name=""/>
        <dsp:cNvSpPr/>
      </dsp:nvSpPr>
      <dsp:spPr>
        <a:xfrm>
          <a:off x="6092936" y="379345"/>
          <a:ext cx="381037" cy="445741"/>
        </a:xfrm>
        <a:prstGeom prst="rightArrow">
          <a:avLst>
            <a:gd name="adj1" fmla="val 60000"/>
            <a:gd name="adj2" fmla="val 50000"/>
          </a:avLst>
        </a:prstGeom>
        <a:gradFill rotWithShape="0">
          <a:gsLst>
            <a:gs pos="0">
              <a:schemeClr val="accent2">
                <a:shade val="90000"/>
                <a:hueOff val="387227"/>
                <a:satOff val="-19252"/>
                <a:lumOff val="25939"/>
                <a:alphaOff val="0"/>
                <a:tint val="100000"/>
                <a:shade val="100000"/>
                <a:satMod val="130000"/>
              </a:schemeClr>
            </a:gs>
            <a:gs pos="100000">
              <a:schemeClr val="accent2">
                <a:shade val="90000"/>
                <a:hueOff val="387227"/>
                <a:satOff val="-19252"/>
                <a:lumOff val="259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6092936" y="379345"/>
        <a:ext cx="381037" cy="445741"/>
      </dsp:txXfrm>
    </dsp:sp>
    <dsp:sp modelId="{062A24AD-FC4D-4F03-92A4-B74647A17104}">
      <dsp:nvSpPr>
        <dsp:cNvPr id="0" name=""/>
        <dsp:cNvSpPr/>
      </dsp:nvSpPr>
      <dsp:spPr>
        <a:xfrm>
          <a:off x="6632140" y="243737"/>
          <a:ext cx="1366989" cy="716957"/>
        </a:xfrm>
        <a:prstGeom prst="roundRect">
          <a:avLst>
            <a:gd name="adj" fmla="val 10000"/>
          </a:avLst>
        </a:prstGeom>
        <a:gradFill rotWithShape="0">
          <a:gsLst>
            <a:gs pos="0">
              <a:schemeClr val="accent2">
                <a:shade val="50000"/>
                <a:hueOff val="297139"/>
                <a:satOff val="-15897"/>
                <a:lumOff val="25713"/>
                <a:alphaOff val="0"/>
                <a:tint val="100000"/>
                <a:shade val="100000"/>
                <a:satMod val="130000"/>
              </a:schemeClr>
            </a:gs>
            <a:gs pos="100000">
              <a:schemeClr val="accent2">
                <a:shade val="50000"/>
                <a:hueOff val="297139"/>
                <a:satOff val="-15897"/>
                <a:lumOff val="257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zh-TW" altLang="en-US" sz="1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翹曲變形    </a:t>
          </a:r>
          <a:endParaRPr lang="zh-TW" altLang="en-US" sz="1400" b="1" kern="1200" dirty="0">
            <a:solidFill>
              <a:schemeClr val="tx1"/>
            </a:solidFill>
            <a:latin typeface="微軟正黑體" pitchFamily="34" charset="-120"/>
            <a:ea typeface="微軟正黑體" pitchFamily="34" charset="-120"/>
          </a:endParaRPr>
        </a:p>
      </dsp:txBody>
      <dsp:txXfrm>
        <a:off x="6632140" y="243737"/>
        <a:ext cx="1366989" cy="7169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30E278F3-2CDA-4168-8D24-D81045EF8402}" type="datetime1">
              <a:rPr lang="zh-TW" altLang="en-US"/>
              <a:pPr>
                <a:defRPr/>
              </a:pPr>
              <a:t>2013/7/26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CD77EA0-1829-4B0A-B1A1-30D3D179896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latin typeface="Arial" pitchFamily="34" charset="0"/>
              </a:defRPr>
            </a:lvl1pPr>
          </a:lstStyle>
          <a:p>
            <a:pPr>
              <a:defRPr/>
            </a:pPr>
            <a:endParaRPr lang="zh-TW" altLang="zh-TW"/>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Arial" pitchFamily="34" charset="0"/>
              </a:defRPr>
            </a:lvl1pPr>
          </a:lstStyle>
          <a:p>
            <a:pPr>
              <a:defRPr/>
            </a:pPr>
            <a:fld id="{EDCBFFA1-D250-4A9C-B8FE-353D4F9D512F}" type="datetime1">
              <a:rPr lang="en-US" altLang="zh-TW"/>
              <a:pPr>
                <a:defRPr/>
              </a:pPr>
              <a:t>7/26/2013</a:t>
            </a:fld>
            <a:endParaRPr lang="en-US" altLang="zh-T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TW" altLang="zh-TW"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latin typeface="Arial" pitchFamily="34" charset="0"/>
              </a:defRPr>
            </a:lvl1pPr>
          </a:lstStyle>
          <a:p>
            <a:pPr>
              <a:defRPr/>
            </a:pPr>
            <a:endParaRPr lang="zh-TW" alt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Arial" pitchFamily="34" charset="0"/>
              </a:defRPr>
            </a:lvl1pPr>
          </a:lstStyle>
          <a:p>
            <a:pPr>
              <a:defRPr/>
            </a:pPr>
            <a:fld id="{2965780D-C622-4C8B-989D-06AC234CDAC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3" name="備忘稿版面配置區 2"/>
          <p:cNvSpPr>
            <a:spLocks noGrp="1"/>
          </p:cNvSpPr>
          <p:nvPr>
            <p:ph type="body" idx="1"/>
          </p:nvPr>
        </p:nvSpPr>
        <p:spPr bwMode="auto">
          <a:noFill/>
        </p:spPr>
        <p:txBody>
          <a:bodyPr/>
          <a:lstStyle/>
          <a:p>
            <a:endParaRPr lang="zh-TW" altLang="en-US" smtClean="0"/>
          </a:p>
        </p:txBody>
      </p:sp>
      <p:sp>
        <p:nvSpPr>
          <p:cNvPr id="61444" name="投影片編號版面配置區 3"/>
          <p:cNvSpPr>
            <a:spLocks noGrp="1"/>
          </p:cNvSpPr>
          <p:nvPr>
            <p:ph type="sldNum" sz="quarter" idx="5"/>
          </p:nvPr>
        </p:nvSpPr>
        <p:spPr bwMode="auto">
          <a:noFill/>
          <a:ln>
            <a:miter lim="800000"/>
            <a:headEnd/>
            <a:tailEnd/>
          </a:ln>
        </p:spPr>
        <p:txBody>
          <a:bodyPr/>
          <a:lstStyle/>
          <a:p>
            <a:fld id="{213E1FCE-69DC-4D53-B745-FE2FE111C6BE}" type="slidenum">
              <a:rPr lang="en-US" altLang="zh-TW" smtClean="0"/>
              <a:pPr/>
              <a:t>2</a:t>
            </a:fld>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1683" name="備忘稿版面配置區 2"/>
          <p:cNvSpPr>
            <a:spLocks noGrp="1"/>
          </p:cNvSpPr>
          <p:nvPr>
            <p:ph type="body" idx="1"/>
          </p:nvPr>
        </p:nvSpPr>
        <p:spPr bwMode="auto"/>
        <p:txBody>
          <a:bodyPr/>
          <a:lstStyle/>
          <a:p>
            <a:pPr>
              <a:defRPr/>
            </a:pPr>
            <a:endParaRPr lang="zh-TW" altLang="en-US" dirty="0" smtClean="0"/>
          </a:p>
        </p:txBody>
      </p:sp>
      <p:sp>
        <p:nvSpPr>
          <p:cNvPr id="63492" name="投影片編號版面配置區 3"/>
          <p:cNvSpPr>
            <a:spLocks noGrp="1"/>
          </p:cNvSpPr>
          <p:nvPr>
            <p:ph type="sldNum" sz="quarter" idx="5"/>
          </p:nvPr>
        </p:nvSpPr>
        <p:spPr bwMode="auto">
          <a:noFill/>
          <a:ln>
            <a:miter lim="800000"/>
            <a:headEnd/>
            <a:tailEnd/>
          </a:ln>
        </p:spPr>
        <p:txBody>
          <a:bodyPr/>
          <a:lstStyle/>
          <a:p>
            <a:fld id="{C2803445-1A0F-4FB6-ADA9-D950CDFB2205}" type="slidenum">
              <a:rPr lang="en-US" altLang="zh-TW" smtClean="0"/>
              <a:pPr/>
              <a:t>35</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_confidenti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8032" y="1196752"/>
            <a:ext cx="7772400" cy="1470025"/>
          </a:xfrm>
          <a:prstGeom prst="rect">
            <a:avLst/>
          </a:prstGeom>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sz="3000" b="1" baseline="0">
                <a:solidFill>
                  <a:schemeClr val="tx1"/>
                </a:solidFill>
                <a:latin typeface="Arial" pitchFamily="34" charset="0"/>
                <a:ea typeface="微軟正黑體" pitchFamily="34" charset="-120"/>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723528" y="5504656"/>
            <a:ext cx="3560440" cy="550912"/>
          </a:xfrm>
          <a:prstGeom prst="rect">
            <a:avLst/>
          </a:prstGeom>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lang="en-US" altLang="en-US" sz="1600" b="1" kern="1200" baseline="0" dirty="0">
                <a:solidFill>
                  <a:schemeClr val="tx1"/>
                </a:solidFill>
                <a:latin typeface="Arial" pitchFamily="34" charset="0"/>
                <a:ea typeface="微軟正黑體" pitchFamily="34" charset="-120"/>
                <a:cs typeface="ＭＳ Ｐゴシック" pitchFamily="-65"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4" name="副標題 2"/>
          <p:cNvSpPr txBox="1">
            <a:spLocks/>
          </p:cNvSpPr>
          <p:nvPr userDrawn="1"/>
        </p:nvSpPr>
        <p:spPr bwMode="auto">
          <a:xfrm>
            <a:off x="7308304" y="6237312"/>
            <a:ext cx="1656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r>
              <a:rPr kumimoji="0" lang="en-US" altLang="zh-TW" sz="1600" dirty="0" smtClean="0">
                <a:solidFill>
                  <a:schemeClr val="tx1">
                    <a:lumMod val="50000"/>
                    <a:lumOff val="50000"/>
                  </a:schemeClr>
                </a:solidFill>
                <a:latin typeface="Tahoma" pitchFamily="34" charset="0"/>
                <a:cs typeface="Tahoma" pitchFamily="34" charset="0"/>
              </a:rPr>
              <a:t>CONFIDENTIAL</a:t>
            </a:r>
          </a:p>
        </p:txBody>
      </p:sp>
      <p:sp>
        <p:nvSpPr>
          <p:cNvPr id="5" name="文字方塊 4"/>
          <p:cNvSpPr txBox="1">
            <a:spLocks noChangeArrowheads="1"/>
          </p:cNvSpPr>
          <p:nvPr userDrawn="1"/>
        </p:nvSpPr>
        <p:spPr bwMode="auto">
          <a:xfrm>
            <a:off x="7596188" y="5580063"/>
            <a:ext cx="863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b="1" dirty="0">
                <a:solidFill>
                  <a:srgbClr val="595959"/>
                </a:solidFill>
              </a:rPr>
              <a:t>R12.0</a:t>
            </a:r>
            <a:endParaRPr lang="zh-TW" altLang="en-US" b="1" dirty="0">
              <a:solidFill>
                <a:srgbClr val="595959"/>
              </a:solidFill>
            </a:endParaRPr>
          </a:p>
        </p:txBody>
      </p:sp>
    </p:spTree>
    <p:extLst>
      <p:ext uri="{BB962C8B-B14F-4D97-AF65-F5344CB8AC3E}">
        <p14:creationId xmlns:p14="http://schemas.microsoft.com/office/powerpoint/2010/main" xmlns="" val="273748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755650" y="2349500"/>
            <a:ext cx="6337300" cy="1143000"/>
          </a:xfrm>
          <a:prstGeom prst="rect">
            <a:avLst/>
          </a:prstGeom>
        </p:spPr>
        <p:txBody>
          <a:bodyPr/>
          <a:lstStyle>
            <a:lvl1pPr>
              <a:defRPr baseline="0"/>
            </a:lvl1pPr>
          </a:lstStyle>
          <a:p>
            <a:r>
              <a:rPr lang="zh-TW" altLang="en-US" dirty="0" smtClean="0"/>
              <a:t>按一下以編輯母片標題樣式</a:t>
            </a:r>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封面">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8032" y="1196752"/>
            <a:ext cx="7772400" cy="1470025"/>
          </a:xfrm>
          <a:prstGeom prst="rect">
            <a:avLst/>
          </a:prstGeom>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sz="3000" b="1" baseline="0">
                <a:solidFill>
                  <a:schemeClr val="tx1"/>
                </a:solidFill>
                <a:latin typeface="Arial" pitchFamily="34" charset="0"/>
                <a:ea typeface="微軟正黑體" pitchFamily="34" charset="-120"/>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723528" y="5504656"/>
            <a:ext cx="3560440" cy="550912"/>
          </a:xfrm>
          <a:prstGeom prst="rect">
            <a:avLst/>
          </a:prstGeom>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lang="en-US" altLang="en-US" sz="1600" b="1" kern="1200" baseline="0" dirty="0">
                <a:solidFill>
                  <a:schemeClr val="tx1"/>
                </a:solidFill>
                <a:latin typeface="Arial" pitchFamily="34" charset="0"/>
                <a:ea typeface="微軟正黑體" pitchFamily="34" charset="-120"/>
                <a:cs typeface="ＭＳ Ｐゴシック" pitchFamily="-65"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4" name="文字方塊 3"/>
          <p:cNvSpPr txBox="1">
            <a:spLocks noChangeArrowheads="1"/>
          </p:cNvSpPr>
          <p:nvPr userDrawn="1"/>
        </p:nvSpPr>
        <p:spPr bwMode="auto">
          <a:xfrm>
            <a:off x="7596188" y="5580063"/>
            <a:ext cx="863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b="1" dirty="0">
                <a:solidFill>
                  <a:srgbClr val="595959"/>
                </a:solidFill>
              </a:rPr>
              <a:t>R12.0</a:t>
            </a:r>
            <a:endParaRPr lang="zh-TW" altLang="en-US" b="1" dirty="0">
              <a:solidFill>
                <a:srgbClr val="595959"/>
              </a:solidFill>
            </a:endParaRPr>
          </a:p>
        </p:txBody>
      </p:sp>
    </p:spTree>
    <p:extLst>
      <p:ext uri="{BB962C8B-B14F-4D97-AF65-F5344CB8AC3E}">
        <p14:creationId xmlns:p14="http://schemas.microsoft.com/office/powerpoint/2010/main" xmlns="" val="1544466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9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755650" y="2349500"/>
            <a:ext cx="6337300" cy="1143000"/>
          </a:xfrm>
          <a:prstGeom prst="rect">
            <a:avLst/>
          </a:prstGeom>
        </p:spPr>
        <p:txBody>
          <a:bodyPr/>
          <a:lstStyle>
            <a:lvl1pPr>
              <a:defRPr baseline="0"/>
            </a:lvl1pPr>
          </a:lstStyle>
          <a:p>
            <a:r>
              <a:rPr lang="zh-TW" altLang="en-US" dirty="0" smtClean="0"/>
              <a:t>按一下以編輯母片標題樣式</a:t>
            </a:r>
            <a:endParaRPr lang="zh-TW"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两栏内容">
    <p:spTree>
      <p:nvGrpSpPr>
        <p:cNvPr id="1" name=""/>
        <p:cNvGrpSpPr/>
        <p:nvPr/>
      </p:nvGrpSpPr>
      <p:grpSpPr>
        <a:xfrm>
          <a:off x="0" y="0"/>
          <a:ext cx="0" cy="0"/>
          <a:chOff x="0" y="0"/>
          <a:chExt cx="0" cy="0"/>
        </a:xfrm>
      </p:grpSpPr>
      <p:sp>
        <p:nvSpPr>
          <p:cNvPr id="8" name="Title 1"/>
          <p:cNvSpPr>
            <a:spLocks noGrp="1"/>
          </p:cNvSpPr>
          <p:nvPr>
            <p:ph type="title"/>
          </p:nvPr>
        </p:nvSpPr>
        <p:spPr>
          <a:xfrm>
            <a:off x="827584" y="188640"/>
            <a:ext cx="5928816" cy="648072"/>
          </a:xfr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9" name="Text Placeholder 2"/>
          <p:cNvSpPr>
            <a:spLocks noGrp="1"/>
          </p:cNvSpPr>
          <p:nvPr>
            <p:ph type="body" idx="1"/>
          </p:nvPr>
        </p:nvSpPr>
        <p:spPr>
          <a:xfrm>
            <a:off x="457200" y="1143000"/>
            <a:ext cx="4040188" cy="1031875"/>
          </a:xfrm>
        </p:spPr>
        <p:txBody>
          <a:bodyPr anchor="b"/>
          <a:lstStyle>
            <a:lvl1pPr marL="0" indent="0">
              <a:buNone/>
              <a:defRPr sz="1800" b="0" i="0" baseline="0">
                <a:latin typeface="Arial" pitchFamily="34" charset="0"/>
                <a:ea typeface="微軟正黑體"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Content Placeholder 3"/>
          <p:cNvSpPr>
            <a:spLocks noGrp="1"/>
          </p:cNvSpPr>
          <p:nvPr>
            <p:ph sz="half" idx="2"/>
          </p:nvPr>
        </p:nvSpPr>
        <p:spPr>
          <a:xfrm>
            <a:off x="457200" y="2174875"/>
            <a:ext cx="4040188" cy="3951288"/>
          </a:xfrm>
        </p:spPr>
        <p:txBody>
          <a:bodyPr/>
          <a:lstStyle>
            <a:lvl1pPr>
              <a:buFont typeface="Arial" pitchFamily="34" charset="0"/>
              <a:buChar char="&gt;"/>
              <a:defRPr lang="zh-TW" altLang="en-US" b="1" kern="1200" baseline="0" noProof="0" dirty="0" smtClean="0">
                <a:solidFill>
                  <a:srgbClr val="595959"/>
                </a:solidFill>
                <a:latin typeface="Arial" pitchFamily="34" charset="0"/>
                <a:ea typeface="微軟正黑體" pitchFamily="34" charset="-120"/>
                <a:cs typeface="Arial" pitchFamily="34" charset="0"/>
              </a:defRPr>
            </a:lvl1pPr>
            <a:lvl2pPr>
              <a:defRPr sz="1800" b="1" baseline="0">
                <a:latin typeface="Arial" pitchFamily="34" charset="0"/>
                <a:ea typeface="微軟正黑體" pitchFamily="34" charset="-120"/>
              </a:defRPr>
            </a:lvl2pPr>
            <a:lvl3pPr>
              <a:defRPr sz="1800" b="1" baseline="0">
                <a:latin typeface="Arial" pitchFamily="34" charset="0"/>
                <a:ea typeface="微軟正黑體" pitchFamily="34" charset="-120"/>
              </a:defRPr>
            </a:lvl3pPr>
            <a:lvl4pPr>
              <a:defRPr sz="1600" b="1" baseline="0">
                <a:latin typeface="Arial" pitchFamily="34" charset="0"/>
                <a:ea typeface="微軟正黑體" pitchFamily="34" charset="-120"/>
              </a:defRPr>
            </a:lvl4pPr>
            <a:lvl5pPr>
              <a:defRPr sz="1600" b="1" baseline="0">
                <a:latin typeface="Arial" pitchFamily="34" charset="0"/>
                <a:ea typeface="微軟正黑體" pitchFamily="34" charset="-12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dirty="0"/>
          </a:p>
        </p:txBody>
      </p:sp>
      <p:sp>
        <p:nvSpPr>
          <p:cNvPr id="11" name="Text Placeholder 4"/>
          <p:cNvSpPr>
            <a:spLocks noGrp="1"/>
          </p:cNvSpPr>
          <p:nvPr>
            <p:ph type="body" sz="quarter" idx="3"/>
          </p:nvPr>
        </p:nvSpPr>
        <p:spPr>
          <a:xfrm>
            <a:off x="4645025" y="1143000"/>
            <a:ext cx="4041775" cy="1031875"/>
          </a:xfrm>
        </p:spPr>
        <p:txBody>
          <a:bodyPr anchor="b"/>
          <a:lstStyle>
            <a:lvl1pPr marL="0" indent="0">
              <a:buNone/>
              <a:defRPr sz="1800" b="0" i="0" baseline="0">
                <a:latin typeface="Arial" pitchFamily="34" charset="0"/>
                <a:ea typeface="微軟正黑體"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Content Placeholder 5"/>
          <p:cNvSpPr>
            <a:spLocks noGrp="1"/>
          </p:cNvSpPr>
          <p:nvPr>
            <p:ph sz="quarter" idx="4"/>
          </p:nvPr>
        </p:nvSpPr>
        <p:spPr>
          <a:xfrm>
            <a:off x="4645025" y="2174875"/>
            <a:ext cx="4041775" cy="3951288"/>
          </a:xfrm>
        </p:spPr>
        <p:txBody>
          <a:bodyPr/>
          <a:lstStyle>
            <a:lvl1pPr>
              <a:buFont typeface="Arial" pitchFamily="34" charset="0"/>
              <a:buChar char="&gt;"/>
              <a:defRPr lang="zh-TW" altLang="en-US" b="1" kern="1200" baseline="0" noProof="0" dirty="0" smtClean="0">
                <a:solidFill>
                  <a:srgbClr val="595959"/>
                </a:solidFill>
                <a:latin typeface="Arial" pitchFamily="34" charset="0"/>
                <a:ea typeface="微軟正黑體" pitchFamily="34" charset="-120"/>
                <a:cs typeface="Arial" pitchFamily="34" charset="0"/>
              </a:defRPr>
            </a:lvl1pPr>
            <a:lvl2pPr>
              <a:defRPr sz="1800" baseline="0">
                <a:latin typeface="Arial" pitchFamily="34" charset="0"/>
                <a:ea typeface="微軟正黑體" pitchFamily="34" charset="-120"/>
              </a:defRPr>
            </a:lvl2pPr>
            <a:lvl3pPr>
              <a:defRPr sz="1800" baseline="0">
                <a:latin typeface="Arial" pitchFamily="34" charset="0"/>
                <a:ea typeface="微軟正黑體" pitchFamily="34" charset="-120"/>
              </a:defRPr>
            </a:lvl3pPr>
            <a:lvl4pPr>
              <a:defRPr sz="1600" baseline="0">
                <a:latin typeface="Arial" pitchFamily="34" charset="0"/>
                <a:ea typeface="微軟正黑體" pitchFamily="34" charset="-120"/>
              </a:defRPr>
            </a:lvl4pPr>
            <a:lvl5pPr>
              <a:defRPr sz="1600" baseline="0">
                <a:latin typeface="Arial" pitchFamily="34" charset="0"/>
                <a:ea typeface="微軟正黑體" pitchFamily="34" charset="-12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755650" y="2349500"/>
            <a:ext cx="6337300" cy="1143000"/>
          </a:xfrm>
          <a:prstGeom prst="rect">
            <a:avLst/>
          </a:prstGeom>
        </p:spPr>
        <p:txBody>
          <a:bodyPr/>
          <a:lstStyle>
            <a:lvl1pPr>
              <a:defRPr baseline="0"/>
            </a:lvl1pPr>
          </a:lstStyle>
          <a:p>
            <a:r>
              <a:rPr lang="zh-TW" altLang="en-US" dirty="0" smtClean="0"/>
              <a:t>按一下以編輯母片標題樣式</a:t>
            </a:r>
            <a:endParaRPr lang="zh-TW"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內頁-標題及物件">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dirty="0" smtClean="0"/>
              <a:t>按一下以編輯母片文字樣式</a:t>
            </a:r>
          </a:p>
          <a:p>
            <a:pPr lvl="1"/>
            <a:r>
              <a:rPr lang="zh-TW" altLang="en-US" noProof="0" dirty="0" smtClean="0"/>
              <a:t>第二層</a:t>
            </a:r>
          </a:p>
          <a:p>
            <a:pPr lvl="2"/>
            <a:r>
              <a:rPr lang="zh-TW" altLang="en-US" noProof="0" dirty="0" smtClean="0"/>
              <a:t>第三層</a:t>
            </a:r>
          </a:p>
          <a:p>
            <a:pPr lvl="3"/>
            <a:r>
              <a:rPr lang="zh-TW" altLang="en-US" noProof="0" dirty="0" smtClean="0"/>
              <a:t>第四層</a:t>
            </a:r>
          </a:p>
          <a:p>
            <a:pPr lvl="4"/>
            <a:r>
              <a:rPr lang="zh-TW" altLang="en-US" noProof="0" dirty="0" smtClean="0"/>
              <a:t>第五層</a:t>
            </a:r>
            <a:endParaRPr lang="en-US" dirty="0"/>
          </a:p>
        </p:txBody>
      </p:sp>
      <p:sp>
        <p:nvSpPr>
          <p:cNvPr id="4" name="Title Placeholder 1"/>
          <p:cNvSpPr>
            <a:spLocks noGrp="1"/>
          </p:cNvSpPr>
          <p:nvPr>
            <p:ph type="title"/>
          </p:nvPr>
        </p:nvSpPr>
        <p:spPr bwMode="auto">
          <a:xfrm>
            <a:off x="790575" y="188913"/>
            <a:ext cx="597852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Tree>
    <p:extLst>
      <p:ext uri="{BB962C8B-B14F-4D97-AF65-F5344CB8AC3E}">
        <p14:creationId xmlns:p14="http://schemas.microsoft.com/office/powerpoint/2010/main" xmlns="" val="1779409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單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vl1pPr>
          </a:lstStyle>
          <a:p>
            <a:r>
              <a:rPr lang="zh-TW" altLang="en-US" dirty="0" smtClean="0"/>
              <a:t>按一下以編輯母片標題樣式</a:t>
            </a:r>
            <a:endParaRPr lang="zh-TW"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雙行">
    <p:spTree>
      <p:nvGrpSpPr>
        <p:cNvPr id="1" name=""/>
        <p:cNvGrpSpPr/>
        <p:nvPr/>
      </p:nvGrpSpPr>
      <p:grpSpPr>
        <a:xfrm>
          <a:off x="0" y="0"/>
          <a:ext cx="0" cy="0"/>
          <a:chOff x="0" y="0"/>
          <a:chExt cx="0" cy="0"/>
        </a:xfrm>
      </p:grpSpPr>
      <p:sp>
        <p:nvSpPr>
          <p:cNvPr id="3" name="標題 1"/>
          <p:cNvSpPr>
            <a:spLocks noGrp="1"/>
          </p:cNvSpPr>
          <p:nvPr>
            <p:ph type="title"/>
          </p:nvPr>
        </p:nvSpPr>
        <p:spPr>
          <a:xfrm>
            <a:off x="755650" y="2774632"/>
            <a:ext cx="6337300" cy="1143000"/>
          </a:xfrm>
        </p:spPr>
        <p:txBody>
          <a:bodyPr anchor="b"/>
          <a:lstStyle>
            <a:lvl1pPr>
              <a:defRPr baseline="0"/>
            </a:lvl1pPr>
          </a:lstStyle>
          <a:p>
            <a:r>
              <a:rPr lang="zh-TW" altLang="en-US" dirty="0" smtClean="0"/>
              <a:t>按一下以編輯母片標題樣式</a:t>
            </a:r>
            <a:endParaRPr lang="zh-TW" altLang="en-US" dirty="0"/>
          </a:p>
        </p:txBody>
      </p:sp>
      <p:sp>
        <p:nvSpPr>
          <p:cNvPr id="4" name="內容版面配置區 4"/>
          <p:cNvSpPr>
            <a:spLocks noGrp="1"/>
          </p:cNvSpPr>
          <p:nvPr>
            <p:ph sz="quarter" idx="10"/>
          </p:nvPr>
        </p:nvSpPr>
        <p:spPr>
          <a:xfrm>
            <a:off x="755650" y="3917632"/>
            <a:ext cx="6337300" cy="801687"/>
          </a:xfrm>
          <a:prstGeom prst="rect">
            <a:avLst/>
          </a:prstGeom>
        </p:spPr>
        <p:txBody>
          <a:bodyPr anchor="t"/>
          <a:lstStyle>
            <a:lvl1pPr algn="l" rtl="0" eaLnBrk="0" fontAlgn="base" hangingPunct="0">
              <a:spcBef>
                <a:spcPct val="0"/>
              </a:spcBef>
              <a:spcAft>
                <a:spcPct val="0"/>
              </a:spcAft>
              <a:buNone/>
              <a:defRPr lang="zh-TW" altLang="en-US" sz="2400" b="1" kern="1200" baseline="0" dirty="0" smtClean="0">
                <a:solidFill>
                  <a:srgbClr val="C32B07"/>
                </a:solidFill>
                <a:latin typeface="Arial" pitchFamily="34" charset="0"/>
                <a:ea typeface="微軟正黑體" pitchFamily="34" charset="-120"/>
                <a:cs typeface="Arial Bold" pitchFamily="34" charset="0"/>
              </a:defRPr>
            </a:lvl1pPr>
          </a:lstStyle>
          <a:p>
            <a:pPr lvl="0"/>
            <a:r>
              <a:rPr lang="zh-TW" altLang="en-US" dirty="0" smtClean="0"/>
              <a:t>按一下以編輯母片文字樣式</a:t>
            </a:r>
          </a:p>
        </p:txBody>
      </p:sp>
    </p:spTree>
    <p:extLst>
      <p:ext uri="{BB962C8B-B14F-4D97-AF65-F5344CB8AC3E}">
        <p14:creationId xmlns:p14="http://schemas.microsoft.com/office/powerpoint/2010/main" xmlns="" val="2498956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內頁-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xmlns="" val="293835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5928816" cy="648072"/>
          </a:xfrm>
          <a:prstGeom prst="rect">
            <a:avLst/>
          </a:prstGeo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27088" y="1484313"/>
            <a:ext cx="7489825" cy="4608512"/>
          </a:xfrm>
          <a:prstGeom prst="rect">
            <a:avLst/>
          </a:prstGeom>
        </p:spPr>
        <p:txBody>
          <a:bodyPr/>
          <a:lstStyle>
            <a:lvl1pPr>
              <a:spcBef>
                <a:spcPts val="600"/>
              </a:spcBef>
              <a:buSzPct val="100000"/>
              <a:buFont typeface="Arial" pitchFamily="34" charset="0"/>
              <a:buChar char="&gt;"/>
              <a:defRPr lang="zh-TW" altLang="en-US" kern="1200" baseline="0" noProof="0" dirty="0" smtClean="0">
                <a:solidFill>
                  <a:srgbClr val="595959"/>
                </a:solidFill>
                <a:latin typeface="Arial" pitchFamily="34" charset="0"/>
                <a:ea typeface="微軟正黑體" pitchFamily="34" charset="-120"/>
                <a:cs typeface="ＭＳ Ｐゴシック" pitchFamily="-65" charset="-128"/>
              </a:defRPr>
            </a:lvl1pPr>
            <a:lvl2pPr>
              <a:spcBef>
                <a:spcPts val="600"/>
              </a:spcBef>
              <a:defRPr b="1" baseline="0">
                <a:latin typeface="Arial" pitchFamily="34" charset="0"/>
                <a:ea typeface="微軟正黑體" pitchFamily="34" charset="-120"/>
              </a:defRPr>
            </a:lvl2pPr>
            <a:lvl3pPr>
              <a:spcBef>
                <a:spcPts val="600"/>
              </a:spcBef>
              <a:defRPr b="1" baseline="0">
                <a:latin typeface="Arial" pitchFamily="34" charset="0"/>
                <a:ea typeface="微軟正黑體" pitchFamily="34" charset="-120"/>
              </a:defRPr>
            </a:lvl3pPr>
            <a:lvl4pPr>
              <a:spcBef>
                <a:spcPts val="600"/>
              </a:spcBef>
              <a:defRPr b="1" baseline="0">
                <a:solidFill>
                  <a:srgbClr val="C42B05"/>
                </a:solidFill>
                <a:latin typeface="Arial" pitchFamily="34" charset="0"/>
                <a:ea typeface="微軟正黑體" pitchFamily="34" charset="-120"/>
              </a:defRPr>
            </a:lvl4pPr>
            <a:lvl5pPr>
              <a:spcBef>
                <a:spcPts val="600"/>
              </a:spcBef>
              <a:defRPr b="1" baseline="0">
                <a:solidFill>
                  <a:srgbClr val="C42B05"/>
                </a:solidFill>
                <a:latin typeface="Arial" pitchFamily="34" charset="0"/>
                <a:ea typeface="微軟正黑體" pitchFamily="34" charset="-120"/>
              </a:defRPr>
            </a:lvl5p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0575" y="188913"/>
            <a:ext cx="597852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Text Placeholder 2"/>
          <p:cNvSpPr>
            <a:spLocks noGrp="1"/>
          </p:cNvSpPr>
          <p:nvPr>
            <p:ph type="body" idx="1"/>
          </p:nvPr>
        </p:nvSpPr>
        <p:spPr bwMode="auto">
          <a:xfrm>
            <a:off x="827088" y="1052736"/>
            <a:ext cx="7561336"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7" name="Rectangle 15"/>
          <p:cNvSpPr txBox="1">
            <a:spLocks noChangeArrowheads="1"/>
          </p:cNvSpPr>
          <p:nvPr/>
        </p:nvSpPr>
        <p:spPr>
          <a:xfrm>
            <a:off x="84138" y="6525344"/>
            <a:ext cx="742950" cy="188913"/>
          </a:xfrm>
          <a:prstGeom prst="rect">
            <a:avLst/>
          </a:prstGeom>
          <a:ln/>
        </p:spPr>
        <p:txBody>
          <a:bodyPr/>
          <a:lstStyle>
            <a:lvl1pPr>
              <a:defRPr/>
            </a:lvl1pPr>
          </a:lstStyle>
          <a:p>
            <a:pPr fontAlgn="auto">
              <a:spcBef>
                <a:spcPts val="0"/>
              </a:spcBef>
              <a:spcAft>
                <a:spcPts val="0"/>
              </a:spcAft>
              <a:defRPr/>
            </a:pPr>
            <a:fld id="{81CFF515-C5D5-43F1-AC63-EB825BB27702}" type="slidenum">
              <a:rPr kumimoji="0" lang="en-US" altLang="zh-TW" sz="900" smtClean="0">
                <a:solidFill>
                  <a:prstClr val="black"/>
                </a:solidFill>
                <a:latin typeface="Arial" pitchFamily="34" charset="0"/>
                <a:ea typeface="Arial Unicode MS" pitchFamily="34" charset="-120"/>
              </a:rPr>
              <a:pPr fontAlgn="auto">
                <a:spcBef>
                  <a:spcPts val="0"/>
                </a:spcBef>
                <a:spcAft>
                  <a:spcPts val="0"/>
                </a:spcAft>
                <a:defRPr/>
              </a:pPr>
              <a:t>‹#›</a:t>
            </a:fld>
            <a:endParaRPr kumimoji="0" lang="en-US" altLang="zh-TW" sz="900" dirty="0">
              <a:solidFill>
                <a:prstClr val="black"/>
              </a:solidFill>
              <a:latin typeface="Arial" pitchFamily="34" charset="0"/>
              <a:ea typeface="Arial Unicode MS" pitchFamily="34" charset="-120"/>
            </a:endParaRPr>
          </a:p>
        </p:txBody>
      </p:sp>
    </p:spTree>
    <p:extLst>
      <p:ext uri="{BB962C8B-B14F-4D97-AF65-F5344CB8AC3E}">
        <p14:creationId xmlns:p14="http://schemas.microsoft.com/office/powerpoint/2010/main" xmlns="" val="956279918"/>
      </p:ext>
    </p:extLst>
  </p:cSld>
  <p:clrMap bg1="lt1" tx1="dk1" bg2="lt2" tx2="dk2" accent1="accent1" accent2="accent2" accent3="accent3" accent4="accent4" accent5="accent5" accent6="accent6" hlink="hlink" folHlink="folHlink"/>
  <p:sldLayoutIdLst>
    <p:sldLayoutId id="2147486335" r:id="rId1"/>
    <p:sldLayoutId id="2147486336" r:id="rId2"/>
    <p:sldLayoutId id="2147486337" r:id="rId3"/>
    <p:sldLayoutId id="2147486338" r:id="rId4"/>
    <p:sldLayoutId id="2147486396" r:id="rId5"/>
    <p:sldLayoutId id="2147486397" r:id="rId6"/>
    <p:sldLayoutId id="2147486398" r:id="rId7"/>
    <p:sldLayoutId id="2147486399" r:id="rId8"/>
    <p:sldLayoutId id="2147486400" r:id="rId9"/>
    <p:sldLayoutId id="2147486401" r:id="rId10"/>
    <p:sldLayoutId id="2147486402" r:id="rId11"/>
    <p:sldLayoutId id="2147486403" r:id="rId12"/>
    <p:sldLayoutId id="2147486404" r:id="rId13"/>
    <p:sldLayoutId id="2147486405" r:id="rId14"/>
    <p:sldLayoutId id="2147486406" r:id="rId15"/>
    <p:sldLayoutId id="2147486407" r:id="rId16"/>
    <p:sldLayoutId id="2147486408" r:id="rId17"/>
    <p:sldLayoutId id="2147486409" r:id="rId18"/>
    <p:sldLayoutId id="2147486410" r:id="rId19"/>
    <p:sldLayoutId id="2147486411" r:id="rId20"/>
    <p:sldLayoutId id="2147486412" r:id="rId21"/>
    <p:sldLayoutId id="2147486413" r:id="rId22"/>
    <p:sldLayoutId id="2147486414" r:id="rId23"/>
    <p:sldLayoutId id="2147486415" r:id="rId24"/>
    <p:sldLayoutId id="2147486416" r:id="rId25"/>
    <p:sldLayoutId id="2147486417" r:id="rId26"/>
    <p:sldLayoutId id="2147486418" r:id="rId27"/>
    <p:sldLayoutId id="2147486419" r:id="rId28"/>
    <p:sldLayoutId id="2147486420" r:id="rId29"/>
    <p:sldLayoutId id="2147486421" r:id="rId30"/>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400" b="1" kern="1200">
          <a:solidFill>
            <a:schemeClr val="tx1"/>
          </a:solidFill>
          <a:latin typeface="Arial" pitchFamily="34" charset="0"/>
          <a:ea typeface="微軟正黑體" pitchFamily="34" charset="-120"/>
          <a:cs typeface="ＭＳ Ｐゴシック" pitchFamily="34" charset="-128"/>
        </a:defRPr>
      </a:lvl1pPr>
      <a:lvl2pPr algn="l" defTabSz="457200" rtl="0" eaLnBrk="1" fontAlgn="base" hangingPunct="1">
        <a:spcBef>
          <a:spcPct val="0"/>
        </a:spcBef>
        <a:spcAft>
          <a:spcPct val="0"/>
        </a:spcAft>
        <a:defRPr sz="2400" b="1">
          <a:solidFill>
            <a:schemeClr val="tx1"/>
          </a:solidFill>
          <a:latin typeface="Arial" charset="0"/>
          <a:ea typeface="微軟正黑體" pitchFamily="34" charset="-120"/>
          <a:cs typeface="ＭＳ Ｐゴシック" pitchFamily="34" charset="-128"/>
        </a:defRPr>
      </a:lvl2pPr>
      <a:lvl3pPr algn="l" defTabSz="457200" rtl="0" eaLnBrk="1" fontAlgn="base" hangingPunct="1">
        <a:spcBef>
          <a:spcPct val="0"/>
        </a:spcBef>
        <a:spcAft>
          <a:spcPct val="0"/>
        </a:spcAft>
        <a:defRPr sz="2400" b="1">
          <a:solidFill>
            <a:schemeClr val="tx1"/>
          </a:solidFill>
          <a:latin typeface="Arial" charset="0"/>
          <a:ea typeface="微軟正黑體" pitchFamily="34" charset="-120"/>
          <a:cs typeface="ＭＳ Ｐゴシック" pitchFamily="34" charset="-128"/>
        </a:defRPr>
      </a:lvl3pPr>
      <a:lvl4pPr algn="l" defTabSz="457200" rtl="0" eaLnBrk="1" fontAlgn="base" hangingPunct="1">
        <a:spcBef>
          <a:spcPct val="0"/>
        </a:spcBef>
        <a:spcAft>
          <a:spcPct val="0"/>
        </a:spcAft>
        <a:defRPr sz="2400" b="1">
          <a:solidFill>
            <a:schemeClr val="tx1"/>
          </a:solidFill>
          <a:latin typeface="Arial" charset="0"/>
          <a:ea typeface="微軟正黑體" pitchFamily="34" charset="-120"/>
          <a:cs typeface="ＭＳ Ｐゴシック" pitchFamily="34" charset="-128"/>
        </a:defRPr>
      </a:lvl4pPr>
      <a:lvl5pPr algn="l" defTabSz="457200" rtl="0" eaLnBrk="1" fontAlgn="base" hangingPunct="1">
        <a:spcBef>
          <a:spcPct val="0"/>
        </a:spcBef>
        <a:spcAft>
          <a:spcPct val="0"/>
        </a:spcAft>
        <a:defRPr sz="2400" b="1">
          <a:solidFill>
            <a:schemeClr val="tx1"/>
          </a:solidFill>
          <a:latin typeface="Arial" charset="0"/>
          <a:ea typeface="微軟正黑體" pitchFamily="34" charset="-120"/>
          <a:cs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ts val="600"/>
        </a:spcBef>
        <a:spcAft>
          <a:spcPct val="0"/>
        </a:spcAft>
        <a:buFont typeface="Arial" charset="0"/>
        <a:buChar char="&gt;"/>
        <a:defRPr lang="zh-TW" altLang="en-US" sz="2000" b="1" kern="1200" dirty="0">
          <a:solidFill>
            <a:srgbClr val="595959"/>
          </a:solidFill>
          <a:latin typeface="Arial" pitchFamily="34" charset="0"/>
          <a:ea typeface="微軟正黑體" pitchFamily="34" charset="-120"/>
          <a:cs typeface="Arial Unicode MS" pitchFamily="34" charset="-120"/>
        </a:defRPr>
      </a:lvl1pPr>
      <a:lvl2pPr marL="742950" indent="-285750" algn="l" defTabSz="457200" rtl="0" eaLnBrk="1" fontAlgn="base" hangingPunct="1">
        <a:spcBef>
          <a:spcPts val="600"/>
        </a:spcBef>
        <a:spcAft>
          <a:spcPct val="0"/>
        </a:spcAft>
        <a:buFont typeface="Arial" charset="0"/>
        <a:buChar char="–"/>
        <a:defRPr b="1" kern="1200">
          <a:solidFill>
            <a:srgbClr val="205788"/>
          </a:solidFill>
          <a:latin typeface="Arial" pitchFamily="34" charset="0"/>
          <a:ea typeface="微軟正黑體" pitchFamily="34" charset="-120"/>
          <a:cs typeface="Arial Unicode MS" pitchFamily="34" charset="-120"/>
        </a:defRPr>
      </a:lvl2pPr>
      <a:lvl3pPr marL="1143000" indent="-228600" algn="l" defTabSz="457200" rtl="0" eaLnBrk="1" fontAlgn="base" hangingPunct="1">
        <a:spcBef>
          <a:spcPts val="600"/>
        </a:spcBef>
        <a:spcAft>
          <a:spcPct val="0"/>
        </a:spcAft>
        <a:buFont typeface="Arial" charset="0"/>
        <a:buChar char="•"/>
        <a:defRPr b="1" kern="1200">
          <a:solidFill>
            <a:srgbClr val="205788"/>
          </a:solidFill>
          <a:latin typeface="Arial" pitchFamily="34" charset="0"/>
          <a:ea typeface="微軟正黑體" pitchFamily="34" charset="-120"/>
          <a:cs typeface="Arial Unicode MS" pitchFamily="34" charset="-120"/>
        </a:defRPr>
      </a:lvl3pPr>
      <a:lvl4pPr marL="1600200" indent="-228600" algn="l" defTabSz="457200" rtl="0" eaLnBrk="1" fontAlgn="base" hangingPunct="1">
        <a:spcBef>
          <a:spcPts val="600"/>
        </a:spcBef>
        <a:spcAft>
          <a:spcPct val="0"/>
        </a:spcAft>
        <a:buFont typeface="Arial" charset="0"/>
        <a:buChar char="–"/>
        <a:defRPr sz="1600" b="1" kern="1200">
          <a:solidFill>
            <a:srgbClr val="C42B05"/>
          </a:solidFill>
          <a:latin typeface="Arial" pitchFamily="34" charset="0"/>
          <a:ea typeface="微軟正黑體" pitchFamily="34" charset="-120"/>
          <a:cs typeface="Arial Unicode MS" pitchFamily="34" charset="-120"/>
        </a:defRPr>
      </a:lvl4pPr>
      <a:lvl5pPr marL="2057400" indent="-228600" algn="l" defTabSz="457200" rtl="0" eaLnBrk="1" fontAlgn="base" hangingPunct="1">
        <a:spcBef>
          <a:spcPts val="600"/>
        </a:spcBef>
        <a:spcAft>
          <a:spcPct val="0"/>
        </a:spcAft>
        <a:buFont typeface="Arial" charset="0"/>
        <a:buChar char="»"/>
        <a:defRPr sz="1600" b="1" kern="1200">
          <a:solidFill>
            <a:srgbClr val="C42B05"/>
          </a:solidFill>
          <a:latin typeface="Arial" pitchFamily="34" charset="0"/>
          <a:ea typeface="微軟正黑體" pitchFamily="34" charset="-120"/>
          <a:cs typeface="Arial Unicode MS" pitchFamily="34" charset="-12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755650" y="3222104"/>
            <a:ext cx="6337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5" name="Rectangle 15"/>
          <p:cNvSpPr txBox="1">
            <a:spLocks noChangeArrowheads="1"/>
          </p:cNvSpPr>
          <p:nvPr/>
        </p:nvSpPr>
        <p:spPr>
          <a:xfrm>
            <a:off x="8293546" y="6552456"/>
            <a:ext cx="742950" cy="188912"/>
          </a:xfrm>
          <a:prstGeom prst="rect">
            <a:avLst/>
          </a:prstGeom>
          <a:ln/>
        </p:spPr>
        <p:txBody>
          <a:bodyPr/>
          <a:lstStyle/>
          <a:p>
            <a:pPr algn="r">
              <a:defRPr/>
            </a:pPr>
            <a:fld id="{BEAE2481-BE48-4E75-99EE-ECD913D1B390}" type="slidenum">
              <a:rPr kumimoji="0" lang="en-US" altLang="zh-TW" sz="900">
                <a:solidFill>
                  <a:schemeClr val="bg1"/>
                </a:solidFill>
                <a:latin typeface="Arial" pitchFamily="34" charset="0"/>
                <a:ea typeface="Arial Unicode MS" pitchFamily="34" charset="-120"/>
                <a:cs typeface="Arial Unicode MS" pitchFamily="34" charset="-120"/>
              </a:rPr>
              <a:pPr algn="r">
                <a:defRPr/>
              </a:pPr>
              <a:t>‹#›</a:t>
            </a:fld>
            <a:endParaRPr kumimoji="0" lang="en-US" altLang="zh-TW" sz="900" dirty="0">
              <a:solidFill>
                <a:schemeClr val="bg1"/>
              </a:solidFill>
              <a:latin typeface="Arial" pitchFamily="34" charset="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6340" r:id="rId1"/>
    <p:sldLayoutId id="2147486341" r:id="rId2"/>
  </p:sldLayoutIdLst>
  <p:hf hdr="0" dt="0"/>
  <p:txStyles>
    <p:titleStyle>
      <a:lvl1pPr algn="l" rtl="0" eaLnBrk="0" fontAlgn="base" hangingPunct="0">
        <a:spcBef>
          <a:spcPct val="0"/>
        </a:spcBef>
        <a:spcAft>
          <a:spcPct val="0"/>
        </a:spcAft>
        <a:defRPr sz="3000" b="1" kern="1200">
          <a:solidFill>
            <a:schemeClr val="tx1"/>
          </a:solidFill>
          <a:latin typeface="Arial" pitchFamily="34" charset="0"/>
          <a:ea typeface="微軟正黑體" pitchFamily="34" charset="-120"/>
          <a:cs typeface="Arial Bold" pitchFamily="34" charset="0"/>
        </a:defRPr>
      </a:lvl1pPr>
      <a:lvl2pPr algn="l" rtl="0" eaLnBrk="0" fontAlgn="base" hangingPunct="0">
        <a:spcBef>
          <a:spcPct val="0"/>
        </a:spcBef>
        <a:spcAft>
          <a:spcPct val="0"/>
        </a:spcAft>
        <a:defRPr sz="3000" b="1">
          <a:solidFill>
            <a:schemeClr val="tx1"/>
          </a:solidFill>
          <a:latin typeface="Arial" charset="0"/>
          <a:ea typeface="微軟正黑體" pitchFamily="34" charset="-120"/>
          <a:cs typeface="Arial Bold" pitchFamily="34" charset="0"/>
        </a:defRPr>
      </a:lvl2pPr>
      <a:lvl3pPr algn="l" rtl="0" eaLnBrk="0" fontAlgn="base" hangingPunct="0">
        <a:spcBef>
          <a:spcPct val="0"/>
        </a:spcBef>
        <a:spcAft>
          <a:spcPct val="0"/>
        </a:spcAft>
        <a:defRPr sz="3000" b="1">
          <a:solidFill>
            <a:schemeClr val="tx1"/>
          </a:solidFill>
          <a:latin typeface="Arial" charset="0"/>
          <a:ea typeface="微軟正黑體" pitchFamily="34" charset="-120"/>
          <a:cs typeface="Arial Bold" pitchFamily="34" charset="0"/>
        </a:defRPr>
      </a:lvl3pPr>
      <a:lvl4pPr algn="l" rtl="0" eaLnBrk="0" fontAlgn="base" hangingPunct="0">
        <a:spcBef>
          <a:spcPct val="0"/>
        </a:spcBef>
        <a:spcAft>
          <a:spcPct val="0"/>
        </a:spcAft>
        <a:defRPr sz="3000" b="1">
          <a:solidFill>
            <a:schemeClr val="tx1"/>
          </a:solidFill>
          <a:latin typeface="Arial" charset="0"/>
          <a:ea typeface="微軟正黑體" pitchFamily="34" charset="-120"/>
          <a:cs typeface="Arial Bold" pitchFamily="34" charset="0"/>
        </a:defRPr>
      </a:lvl4pPr>
      <a:lvl5pPr algn="l" rtl="0" eaLnBrk="0" fontAlgn="base" hangingPunct="0">
        <a:spcBef>
          <a:spcPct val="0"/>
        </a:spcBef>
        <a:spcAft>
          <a:spcPct val="0"/>
        </a:spcAft>
        <a:defRPr sz="3000" b="1">
          <a:solidFill>
            <a:schemeClr val="tx1"/>
          </a:solidFill>
          <a:latin typeface="Arial" charset="0"/>
          <a:ea typeface="微軟正黑體" pitchFamily="34" charset="-120"/>
          <a:cs typeface="Arial Bold" pitchFamily="34" charset="0"/>
        </a:defRPr>
      </a:lvl5pPr>
      <a:lvl6pPr marL="457200" algn="l" rtl="0" fontAlgn="base">
        <a:spcBef>
          <a:spcPct val="0"/>
        </a:spcBef>
        <a:spcAft>
          <a:spcPct val="0"/>
        </a:spcAft>
        <a:defRPr sz="3000">
          <a:solidFill>
            <a:schemeClr val="tx1"/>
          </a:solidFill>
          <a:latin typeface="Arial Bold" charset="0"/>
          <a:ea typeface="Arial Unicode MS" pitchFamily="34" charset="-120"/>
          <a:cs typeface="Arial Unicode MS" pitchFamily="34" charset="-120"/>
        </a:defRPr>
      </a:lvl6pPr>
      <a:lvl7pPr marL="914400" algn="l" rtl="0" fontAlgn="base">
        <a:spcBef>
          <a:spcPct val="0"/>
        </a:spcBef>
        <a:spcAft>
          <a:spcPct val="0"/>
        </a:spcAft>
        <a:defRPr sz="3000">
          <a:solidFill>
            <a:schemeClr val="tx1"/>
          </a:solidFill>
          <a:latin typeface="Arial Bold" charset="0"/>
          <a:ea typeface="Arial Unicode MS" pitchFamily="34" charset="-120"/>
          <a:cs typeface="Arial Unicode MS" pitchFamily="34" charset="-120"/>
        </a:defRPr>
      </a:lvl7pPr>
      <a:lvl8pPr marL="1371600" algn="l" rtl="0" fontAlgn="base">
        <a:spcBef>
          <a:spcPct val="0"/>
        </a:spcBef>
        <a:spcAft>
          <a:spcPct val="0"/>
        </a:spcAft>
        <a:defRPr sz="3000">
          <a:solidFill>
            <a:schemeClr val="tx1"/>
          </a:solidFill>
          <a:latin typeface="Arial Bold" charset="0"/>
          <a:ea typeface="Arial Unicode MS" pitchFamily="34" charset="-120"/>
          <a:cs typeface="Arial Unicode MS" pitchFamily="34" charset="-120"/>
        </a:defRPr>
      </a:lvl8pPr>
      <a:lvl9pPr marL="1828800" algn="l" rtl="0" fontAlgn="base">
        <a:spcBef>
          <a:spcPct val="0"/>
        </a:spcBef>
        <a:spcAft>
          <a:spcPct val="0"/>
        </a:spcAft>
        <a:defRPr sz="3000">
          <a:solidFill>
            <a:schemeClr val="tx1"/>
          </a:solidFill>
          <a:latin typeface="Arial Bold" charset="0"/>
          <a:ea typeface="Arial Unicode MS" pitchFamily="34" charset="-120"/>
          <a:cs typeface="Arial Unicode MS" pitchFamily="34"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標題 1"/>
          <p:cNvSpPr txBox="1">
            <a:spLocks/>
          </p:cNvSpPr>
          <p:nvPr userDrawn="1"/>
        </p:nvSpPr>
        <p:spPr>
          <a:xfrm>
            <a:off x="755650" y="3356992"/>
            <a:ext cx="6337300" cy="10081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000" b="1" i="0" u="none" strike="noStrike" kern="1200" cap="none" spc="0" normalizeH="0" baseline="0" noProof="0" dirty="0" smtClean="0">
                <a:ln>
                  <a:noFill/>
                </a:ln>
                <a:solidFill>
                  <a:schemeClr val="tx1"/>
                </a:solidFill>
                <a:effectLst/>
                <a:uLnTx/>
                <a:uFillTx/>
                <a:latin typeface="Arial" pitchFamily="34" charset="0"/>
                <a:ea typeface="微軟正黑體" pitchFamily="34" charset="-120"/>
                <a:cs typeface="Arial Bold" pitchFamily="34" charset="0"/>
              </a:rPr>
              <a:t>Thank you for your attention!</a:t>
            </a:r>
            <a:endParaRPr kumimoji="0" lang="zh-TW" altLang="en-US" sz="3000" b="1" i="0" u="none" strike="noStrike" kern="1200" cap="none" spc="0" normalizeH="0" baseline="0" noProof="0" dirty="0">
              <a:ln>
                <a:noFill/>
              </a:ln>
              <a:solidFill>
                <a:schemeClr val="tx1"/>
              </a:solidFill>
              <a:effectLst/>
              <a:uLnTx/>
              <a:uFillTx/>
              <a:latin typeface="Arial" pitchFamily="34" charset="0"/>
              <a:ea typeface="微軟正黑體" pitchFamily="34" charset="-120"/>
              <a:cs typeface="Arial Bold" pitchFamily="34" charset="0"/>
            </a:endParaRPr>
          </a:p>
        </p:txBody>
      </p:sp>
    </p:spTree>
  </p:cSld>
  <p:clrMap bg1="lt1" tx1="dk1" bg2="lt2" tx2="dk2" accent1="accent1" accent2="accent2" accent3="accent3" accent4="accent4" accent5="accent5" accent6="accent6" hlink="hlink" folHlink="folHlink"/>
  <p:sldLayoutIdLst>
    <p:sldLayoutId id="2147486343" r:id="rId1"/>
  </p:sldLayoutIdLst>
  <p:hf hdr="0" dt="0"/>
  <p:txStyles>
    <p:titleStyle>
      <a:lvl1pPr algn="ctr" rtl="0" eaLnBrk="0" fontAlgn="base" hangingPunct="0">
        <a:spcBef>
          <a:spcPct val="0"/>
        </a:spcBef>
        <a:spcAft>
          <a:spcPct val="0"/>
        </a:spcAft>
        <a:defRPr lang="zh-TW" altLang="en-US" sz="3000" b="1" kern="1200" dirty="0">
          <a:solidFill>
            <a:schemeClr val="tx1"/>
          </a:solidFill>
          <a:effectLst>
            <a:outerShdw blurRad="38100" dist="38100" dir="2700000" algn="tl">
              <a:srgbClr val="000000">
                <a:alpha val="43137"/>
              </a:srgbClr>
            </a:outerShdw>
          </a:effectLst>
          <a:latin typeface="Arial" pitchFamily="34" charset="0"/>
          <a:ea typeface="微軟正黑體" pitchFamily="34" charset="-120"/>
          <a:cs typeface="Arial Bold" pitchFamily="34" charset="0"/>
        </a:defRPr>
      </a:lvl1pPr>
      <a:lvl2pPr algn="ctr" rtl="0" eaLnBrk="0" fontAlgn="base" hangingPunct="0">
        <a:spcBef>
          <a:spcPct val="0"/>
        </a:spcBef>
        <a:spcAft>
          <a:spcPct val="0"/>
        </a:spcAft>
        <a:defRPr sz="3000" b="1">
          <a:solidFill>
            <a:schemeClr val="tx1"/>
          </a:solidFill>
          <a:latin typeface="Arial" charset="0"/>
          <a:ea typeface="微軟正黑體" pitchFamily="34" charset="-120"/>
          <a:cs typeface="Arial Bold" pitchFamily="34" charset="0"/>
        </a:defRPr>
      </a:lvl2pPr>
      <a:lvl3pPr algn="ctr" rtl="0" eaLnBrk="0" fontAlgn="base" hangingPunct="0">
        <a:spcBef>
          <a:spcPct val="0"/>
        </a:spcBef>
        <a:spcAft>
          <a:spcPct val="0"/>
        </a:spcAft>
        <a:defRPr sz="3000" b="1">
          <a:solidFill>
            <a:schemeClr val="tx1"/>
          </a:solidFill>
          <a:latin typeface="Arial" charset="0"/>
          <a:ea typeface="微軟正黑體" pitchFamily="34" charset="-120"/>
          <a:cs typeface="Arial Bold" pitchFamily="34" charset="0"/>
        </a:defRPr>
      </a:lvl3pPr>
      <a:lvl4pPr algn="ctr" rtl="0" eaLnBrk="0" fontAlgn="base" hangingPunct="0">
        <a:spcBef>
          <a:spcPct val="0"/>
        </a:spcBef>
        <a:spcAft>
          <a:spcPct val="0"/>
        </a:spcAft>
        <a:defRPr sz="3000" b="1">
          <a:solidFill>
            <a:schemeClr val="tx1"/>
          </a:solidFill>
          <a:latin typeface="Arial" charset="0"/>
          <a:ea typeface="微軟正黑體" pitchFamily="34" charset="-120"/>
          <a:cs typeface="Arial Bold" pitchFamily="34" charset="0"/>
        </a:defRPr>
      </a:lvl4pPr>
      <a:lvl5pPr algn="ctr" rtl="0" eaLnBrk="0" fontAlgn="base" hangingPunct="0">
        <a:spcBef>
          <a:spcPct val="0"/>
        </a:spcBef>
        <a:spcAft>
          <a:spcPct val="0"/>
        </a:spcAft>
        <a:defRPr sz="3000" b="1">
          <a:solidFill>
            <a:schemeClr val="tx1"/>
          </a:solidFill>
          <a:latin typeface="Arial" charset="0"/>
          <a:ea typeface="微軟正黑體" pitchFamily="34" charset="-120"/>
          <a:cs typeface="Arial Bold" pitchFamily="34"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3.png"/><Relationship Id="rId7" Type="http://schemas.openxmlformats.org/officeDocument/2006/relationships/diagramLayout" Target="../diagrams/layout2.xml"/><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diagramData" Target="../diagrams/data2.xml"/><Relationship Id="rId5" Type="http://schemas.openxmlformats.org/officeDocument/2006/relationships/image" Target="../media/image22.png"/><Relationship Id="rId10" Type="http://schemas.microsoft.com/office/2007/relationships/diagramDrawing" Target="../diagrams/drawing2.xml"/><Relationship Id="rId4" Type="http://schemas.openxmlformats.org/officeDocument/2006/relationships/image" Target="../media/image24.png"/><Relationship Id="rId9" Type="http://schemas.openxmlformats.org/officeDocument/2006/relationships/diagramColors" Target="../diagrams/colors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oleObject" Target="../embeddings/Microsoft_Office_Excel_97-2003____2.xls"/></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oleObject" Target="../embeddings/Microsoft_Office_Excel_97-2003____4.xls"/><Relationship Id="rId4" Type="http://schemas.openxmlformats.org/officeDocument/2006/relationships/oleObject" Target="../embeddings/Microsoft_Office_Excel_97-2003____3.xls"/></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8" name="標題 1"/>
          <p:cNvSpPr>
            <a:spLocks noGrp="1"/>
          </p:cNvSpPr>
          <p:nvPr>
            <p:ph type="ctrTitle"/>
          </p:nvPr>
        </p:nvSpPr>
        <p:spPr>
          <a:xfrm>
            <a:off x="688032" y="1268760"/>
            <a:ext cx="7772400" cy="1470025"/>
          </a:xfrm>
        </p:spPr>
        <p:txBody>
          <a:bodyPr/>
          <a:lstStyle/>
          <a:p>
            <a:r>
              <a:rPr lang="en-US" altLang="zh-TW" dirty="0" smtClean="0"/>
              <a:t>Moldex3D</a:t>
            </a:r>
            <a:r>
              <a:rPr lang="zh-TW" altLang="en-US" dirty="0" smtClean="0"/>
              <a:t>於連結器產品開發之應用 </a:t>
            </a:r>
            <a:r>
              <a:rPr lang="en-US" altLang="zh-TW" dirty="0" smtClean="0"/>
              <a:t>(</a:t>
            </a:r>
            <a:r>
              <a:rPr lang="zh-TW" altLang="en-US" dirty="0" smtClean="0"/>
              <a:t>範例</a:t>
            </a:r>
            <a:r>
              <a:rPr lang="en-US" altLang="zh-TW" dirty="0" smtClean="0"/>
              <a:t>)</a:t>
            </a:r>
            <a:endParaRPr lang="zh-TW" altLang="en-US" dirty="0" smtClean="0"/>
          </a:p>
        </p:txBody>
      </p:sp>
      <p:sp>
        <p:nvSpPr>
          <p:cNvPr id="9219" name="副標題 6"/>
          <p:cNvSpPr>
            <a:spLocks noGrp="1"/>
          </p:cNvSpPr>
          <p:nvPr>
            <p:ph type="subTitle" idx="1"/>
          </p:nvPr>
        </p:nvSpPr>
        <p:spPr/>
        <p:txBody>
          <a:bodyPr/>
          <a:lstStyle/>
          <a:p>
            <a:r>
              <a:rPr lang="zh-TW" altLang="en-US" smtClean="0"/>
              <a:t>單位</a:t>
            </a:r>
            <a:r>
              <a:rPr lang="en-US" altLang="zh-TW" smtClean="0"/>
              <a:t>:</a:t>
            </a:r>
          </a:p>
          <a:p>
            <a:r>
              <a:rPr lang="zh-TW" altLang="en-US" smtClean="0"/>
              <a:t>負責人</a:t>
            </a:r>
            <a:r>
              <a:rPr lang="en-US" altLang="zh-TW" smtClean="0"/>
              <a:t>:</a:t>
            </a:r>
          </a:p>
          <a:p>
            <a:r>
              <a:rPr lang="zh-TW" altLang="en-US" smtClean="0"/>
              <a:t>組員</a:t>
            </a:r>
            <a:r>
              <a:rPr lang="en-US" altLang="zh-TW" smtClean="0"/>
              <a:t>:</a:t>
            </a:r>
            <a:endParaRPr lang="zh-TW"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en-US" altLang="zh-TW" dirty="0" smtClean="0"/>
              <a:t>CAE</a:t>
            </a:r>
            <a:r>
              <a:rPr lang="zh-TW" altLang="en-US" dirty="0" smtClean="0"/>
              <a:t>導入源由 </a:t>
            </a:r>
            <a:r>
              <a:rPr lang="en-US" altLang="zh-TW" dirty="0" smtClean="0"/>
              <a:t>(</a:t>
            </a:r>
            <a:r>
              <a:rPr lang="zh-TW" altLang="en-US" dirty="0" smtClean="0"/>
              <a:t>範例</a:t>
            </a:r>
            <a:r>
              <a:rPr lang="en-US" altLang="zh-TW" dirty="0" smtClean="0"/>
              <a:t>)</a:t>
            </a:r>
            <a:endParaRPr lang="zh-TW" altLang="en-US" dirty="0" smtClean="0"/>
          </a:p>
        </p:txBody>
      </p:sp>
      <p:sp>
        <p:nvSpPr>
          <p:cNvPr id="18435" name="內容版面配置區 2"/>
          <p:cNvSpPr>
            <a:spLocks noGrp="1"/>
          </p:cNvSpPr>
          <p:nvPr>
            <p:ph idx="1"/>
          </p:nvPr>
        </p:nvSpPr>
        <p:spPr/>
        <p:txBody>
          <a:bodyPr/>
          <a:lstStyle/>
          <a:p>
            <a:r>
              <a:rPr lang="zh-TW" altLang="en-US" dirty="0" smtClean="0"/>
              <a:t>產品遭遇問題與困難</a:t>
            </a:r>
          </a:p>
          <a:p>
            <a:pPr lvl="1"/>
            <a:r>
              <a:rPr lang="zh-TW" altLang="en-US" dirty="0" smtClean="0"/>
              <a:t>產品在脫模後有翹曲變形甚至呈現扭曲的問題</a:t>
            </a:r>
          </a:p>
          <a:p>
            <a:pPr>
              <a:spcBef>
                <a:spcPts val="1800"/>
              </a:spcBef>
            </a:pPr>
            <a:r>
              <a:rPr lang="zh-TW" altLang="en-US" dirty="0" smtClean="0"/>
              <a:t>曾嘗試之種種方法與成效</a:t>
            </a:r>
          </a:p>
          <a:p>
            <a:pPr lvl="1"/>
            <a:r>
              <a:rPr lang="zh-TW" altLang="en-US" dirty="0" smtClean="0"/>
              <a:t>成型條件調整</a:t>
            </a:r>
            <a:endParaRPr lang="en-US" altLang="zh-TW" dirty="0" smtClean="0"/>
          </a:p>
          <a:p>
            <a:pPr lvl="2"/>
            <a:r>
              <a:rPr lang="zh-TW" altLang="en-US" dirty="0" smtClean="0"/>
              <a:t>保壓時間由    秒增加至    秒</a:t>
            </a:r>
            <a:endParaRPr lang="en-US" altLang="zh-TW" dirty="0" smtClean="0"/>
          </a:p>
          <a:p>
            <a:pPr lvl="2"/>
            <a:r>
              <a:rPr lang="zh-TW" altLang="en-US" dirty="0" smtClean="0"/>
              <a:t>成型週期由原本約    秒延長到約    秒</a:t>
            </a:r>
            <a:endParaRPr lang="en-US" altLang="zh-TW" dirty="0" smtClean="0"/>
          </a:p>
          <a:p>
            <a:pPr lvl="2"/>
            <a:r>
              <a:rPr lang="zh-TW" altLang="en-US" dirty="0" smtClean="0"/>
              <a:t>成型週期增加約    </a:t>
            </a:r>
            <a:r>
              <a:rPr lang="en-US" altLang="zh-TW" dirty="0" smtClean="0"/>
              <a:t>%</a:t>
            </a:r>
          </a:p>
          <a:p>
            <a:pPr lvl="2"/>
            <a:r>
              <a:rPr lang="zh-TW" altLang="en-US" dirty="0" smtClean="0"/>
              <a:t>翹曲量改善約    </a:t>
            </a:r>
            <a:r>
              <a:rPr lang="en-US" altLang="zh-TW" dirty="0" smtClean="0"/>
              <a:t>%</a:t>
            </a:r>
          </a:p>
          <a:p>
            <a:pPr lvl="2">
              <a:spcAft>
                <a:spcPts val="600"/>
              </a:spcAft>
            </a:pPr>
            <a:r>
              <a:rPr lang="zh-TW" altLang="en-US" dirty="0" smtClean="0"/>
              <a:t>平面度較原先變差    </a:t>
            </a:r>
            <a:r>
              <a:rPr lang="en-US" altLang="zh-TW" dirty="0" smtClean="0"/>
              <a:t>%</a:t>
            </a:r>
          </a:p>
          <a:p>
            <a:pPr lvl="1"/>
            <a:r>
              <a:rPr lang="zh-TW" altLang="en-US" dirty="0" smtClean="0"/>
              <a:t>產品幾何厚度修改</a:t>
            </a:r>
            <a:endParaRPr lang="en-US" altLang="zh-TW"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ltLang="zh-TW" dirty="0" smtClean="0"/>
              <a:t>CAE</a:t>
            </a:r>
            <a:r>
              <a:rPr lang="zh-TW" altLang="en-US" dirty="0" smtClean="0"/>
              <a:t>導入源由 </a:t>
            </a:r>
            <a:r>
              <a:rPr lang="en-US" altLang="zh-TW" dirty="0" smtClean="0"/>
              <a:t>(</a:t>
            </a:r>
            <a:r>
              <a:rPr lang="zh-TW" altLang="en-US" dirty="0" smtClean="0"/>
              <a:t>範例</a:t>
            </a:r>
            <a:r>
              <a:rPr lang="en-US" altLang="zh-TW" dirty="0" smtClean="0"/>
              <a:t>)</a:t>
            </a:r>
          </a:p>
        </p:txBody>
      </p:sp>
      <p:sp>
        <p:nvSpPr>
          <p:cNvPr id="19459" name="Rectangle 3"/>
          <p:cNvSpPr>
            <a:spLocks noGrp="1"/>
          </p:cNvSpPr>
          <p:nvPr>
            <p:ph idx="1"/>
          </p:nvPr>
        </p:nvSpPr>
        <p:spPr/>
        <p:txBody>
          <a:bodyPr/>
          <a:lstStyle/>
          <a:p>
            <a:r>
              <a:rPr lang="zh-TW" altLang="en-US" dirty="0" smtClean="0"/>
              <a:t>為何須要應用</a:t>
            </a:r>
            <a:r>
              <a:rPr lang="en-US" altLang="zh-TW" dirty="0" smtClean="0"/>
              <a:t>CAE</a:t>
            </a:r>
            <a:r>
              <a:rPr lang="zh-TW" altLang="en-US" dirty="0" smtClean="0"/>
              <a:t>模流分析</a:t>
            </a:r>
          </a:p>
          <a:p>
            <a:pPr lvl="1"/>
            <a:r>
              <a:rPr lang="zh-TW" altLang="en-US" dirty="0" smtClean="0"/>
              <a:t>藉由</a:t>
            </a:r>
            <a:r>
              <a:rPr lang="en-US" altLang="zh-TW" dirty="0" smtClean="0"/>
              <a:t>CAE</a:t>
            </a:r>
            <a:r>
              <a:rPr lang="zh-TW" altLang="en-US" dirty="0" smtClean="0"/>
              <a:t>模流分析輔助找出產品潛在性問題</a:t>
            </a:r>
          </a:p>
          <a:p>
            <a:pPr>
              <a:spcBef>
                <a:spcPts val="1800"/>
              </a:spcBef>
            </a:pPr>
            <a:r>
              <a:rPr lang="zh-TW" altLang="en-US" dirty="0" smtClean="0"/>
              <a:t>最希望或期盼之成果與目標</a:t>
            </a:r>
          </a:p>
          <a:p>
            <a:pPr lvl="1"/>
            <a:r>
              <a:rPr lang="zh-TW" altLang="en-US" dirty="0" smtClean="0"/>
              <a:t>降低成型週期</a:t>
            </a:r>
          </a:p>
          <a:p>
            <a:pPr lvl="1"/>
            <a:r>
              <a:rPr lang="zh-TW" altLang="en-US" dirty="0" smtClean="0"/>
              <a:t>改善現場變形問題</a:t>
            </a:r>
          </a:p>
          <a:p>
            <a:endParaRPr lang="zh-TW" alt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zh-TW" altLang="en-US" dirty="0" smtClean="0"/>
              <a:t>模流分析應用流程 </a:t>
            </a:r>
            <a:r>
              <a:rPr lang="en-US" altLang="zh-TW" dirty="0" smtClean="0"/>
              <a:t>(</a:t>
            </a:r>
            <a:r>
              <a:rPr lang="zh-TW" altLang="en-US" dirty="0" smtClean="0"/>
              <a:t>範例</a:t>
            </a:r>
            <a:r>
              <a:rPr lang="en-US" altLang="zh-TW" dirty="0" smtClean="0"/>
              <a:t>)</a:t>
            </a:r>
            <a:endParaRPr lang="zh-TW" altLang="en-US" dirty="0" smtClean="0"/>
          </a:p>
        </p:txBody>
      </p:sp>
      <p:graphicFrame>
        <p:nvGraphicFramePr>
          <p:cNvPr id="6" name="資料庫圖表 5"/>
          <p:cNvGraphicFramePr/>
          <p:nvPr/>
        </p:nvGraphicFramePr>
        <p:xfrm>
          <a:off x="537966" y="1700808"/>
          <a:ext cx="7850458" cy="1471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群組 14"/>
          <p:cNvGrpSpPr/>
          <p:nvPr/>
        </p:nvGrpSpPr>
        <p:grpSpPr>
          <a:xfrm>
            <a:off x="2632145" y="2721187"/>
            <a:ext cx="2398215" cy="369766"/>
            <a:chOff x="2627784" y="2852936"/>
            <a:chExt cx="1080120" cy="369766"/>
          </a:xfrm>
        </p:grpSpPr>
        <p:cxnSp>
          <p:nvCxnSpPr>
            <p:cNvPr id="9" name="直線單箭頭接點 8"/>
            <p:cNvCxnSpPr/>
            <p:nvPr/>
          </p:nvCxnSpPr>
          <p:spPr>
            <a:xfrm>
              <a:off x="2627784" y="2852936"/>
              <a:ext cx="0" cy="369766"/>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a:off x="2627784" y="3222702"/>
              <a:ext cx="10801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flipV="1">
              <a:off x="3707904" y="2852936"/>
              <a:ext cx="0" cy="369766"/>
            </a:xfrm>
            <a:prstGeom prst="line">
              <a:avLst/>
            </a:prstGeom>
          </p:spPr>
          <p:style>
            <a:lnRef idx="2">
              <a:schemeClr val="accent1"/>
            </a:lnRef>
            <a:fillRef idx="0">
              <a:schemeClr val="accent1"/>
            </a:fillRef>
            <a:effectRef idx="1">
              <a:schemeClr val="accent1"/>
            </a:effectRef>
            <a:fontRef idx="minor">
              <a:schemeClr val="tx1"/>
            </a:fontRef>
          </p:style>
        </p:cxnSp>
      </p:grpSp>
      <p:sp>
        <p:nvSpPr>
          <p:cNvPr id="16" name="矩形 15"/>
          <p:cNvSpPr/>
          <p:nvPr/>
        </p:nvSpPr>
        <p:spPr>
          <a:xfrm>
            <a:off x="794937" y="3842174"/>
            <a:ext cx="1944216"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400" dirty="0" smtClean="0"/>
              <a:t>真實參數</a:t>
            </a:r>
            <a:endParaRPr lang="zh-TW" altLang="en-US" sz="1400" dirty="0"/>
          </a:p>
        </p:txBody>
      </p:sp>
      <p:sp>
        <p:nvSpPr>
          <p:cNvPr id="17" name="矩形 16"/>
          <p:cNvSpPr/>
          <p:nvPr/>
        </p:nvSpPr>
        <p:spPr>
          <a:xfrm>
            <a:off x="794937" y="4706270"/>
            <a:ext cx="1944216"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400" dirty="0" smtClean="0"/>
              <a:t>CAE </a:t>
            </a:r>
            <a:r>
              <a:rPr lang="zh-TW" altLang="en-US" sz="1400" dirty="0" smtClean="0"/>
              <a:t>輸入參數</a:t>
            </a:r>
            <a:endParaRPr lang="zh-TW" altLang="en-US" sz="1400" dirty="0"/>
          </a:p>
        </p:txBody>
      </p:sp>
      <p:sp>
        <p:nvSpPr>
          <p:cNvPr id="18" name="矩形 17"/>
          <p:cNvSpPr/>
          <p:nvPr/>
        </p:nvSpPr>
        <p:spPr>
          <a:xfrm>
            <a:off x="6267545" y="3793852"/>
            <a:ext cx="1944216"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400" dirty="0" smtClean="0"/>
              <a:t>真實生產狀況</a:t>
            </a:r>
            <a:endParaRPr lang="zh-TW" altLang="en-US" sz="1400" dirty="0"/>
          </a:p>
        </p:txBody>
      </p:sp>
      <p:sp>
        <p:nvSpPr>
          <p:cNvPr id="19" name="矩形 18"/>
          <p:cNvSpPr/>
          <p:nvPr/>
        </p:nvSpPr>
        <p:spPr>
          <a:xfrm>
            <a:off x="6267545" y="4680250"/>
            <a:ext cx="1944216"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400" dirty="0" smtClean="0"/>
              <a:t>CAE</a:t>
            </a:r>
            <a:r>
              <a:rPr lang="zh-TW" altLang="en-US" sz="1400" dirty="0" smtClean="0"/>
              <a:t>模擬結果</a:t>
            </a:r>
            <a:endParaRPr lang="zh-TW" altLang="en-US" sz="1400" dirty="0"/>
          </a:p>
        </p:txBody>
      </p:sp>
      <p:grpSp>
        <p:nvGrpSpPr>
          <p:cNvPr id="25" name="群組 24"/>
          <p:cNvGrpSpPr/>
          <p:nvPr/>
        </p:nvGrpSpPr>
        <p:grpSpPr>
          <a:xfrm>
            <a:off x="2734818" y="4094975"/>
            <a:ext cx="374703" cy="892099"/>
            <a:chOff x="3199513" y="3969833"/>
            <a:chExt cx="374703" cy="1443382"/>
          </a:xfrm>
        </p:grpSpPr>
        <p:grpSp>
          <p:nvGrpSpPr>
            <p:cNvPr id="20" name="群組 19"/>
            <p:cNvGrpSpPr/>
            <p:nvPr/>
          </p:nvGrpSpPr>
          <p:grpSpPr>
            <a:xfrm rot="16200000">
              <a:off x="2662705" y="4506641"/>
              <a:ext cx="1443382" cy="369766"/>
              <a:chOff x="2627784" y="2852936"/>
              <a:chExt cx="1080120" cy="369766"/>
            </a:xfrm>
          </p:grpSpPr>
          <p:cxnSp>
            <p:nvCxnSpPr>
              <p:cNvPr id="22" name="直線接點 21"/>
              <p:cNvCxnSpPr/>
              <p:nvPr/>
            </p:nvCxnSpPr>
            <p:spPr>
              <a:xfrm>
                <a:off x="2627784" y="3222702"/>
                <a:ext cx="10801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線接點 22"/>
              <p:cNvCxnSpPr/>
              <p:nvPr/>
            </p:nvCxnSpPr>
            <p:spPr>
              <a:xfrm flipV="1">
                <a:off x="3707904" y="2852936"/>
                <a:ext cx="0" cy="369766"/>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4" name="直線接點 23"/>
            <p:cNvCxnSpPr/>
            <p:nvPr/>
          </p:nvCxnSpPr>
          <p:spPr>
            <a:xfrm rot="16200000" flipV="1">
              <a:off x="3389333" y="5226018"/>
              <a:ext cx="0" cy="36976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 name="群組 30"/>
          <p:cNvGrpSpPr/>
          <p:nvPr/>
        </p:nvGrpSpPr>
        <p:grpSpPr>
          <a:xfrm>
            <a:off x="5906205" y="4038952"/>
            <a:ext cx="373483" cy="948122"/>
            <a:chOff x="5243550" y="3913810"/>
            <a:chExt cx="373483" cy="1416476"/>
          </a:xfrm>
        </p:grpSpPr>
        <p:grpSp>
          <p:nvGrpSpPr>
            <p:cNvPr id="26" name="群組 25"/>
            <p:cNvGrpSpPr/>
            <p:nvPr/>
          </p:nvGrpSpPr>
          <p:grpSpPr>
            <a:xfrm rot="5400000">
              <a:off x="4723912" y="4437165"/>
              <a:ext cx="1416476" cy="369766"/>
              <a:chOff x="2627784" y="2852936"/>
              <a:chExt cx="1080120" cy="369766"/>
            </a:xfrm>
          </p:grpSpPr>
          <p:cxnSp>
            <p:nvCxnSpPr>
              <p:cNvPr id="27" name="直線單箭頭接點 26"/>
              <p:cNvCxnSpPr/>
              <p:nvPr/>
            </p:nvCxnSpPr>
            <p:spPr>
              <a:xfrm>
                <a:off x="2627784" y="2852936"/>
                <a:ext cx="0" cy="369766"/>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直線接點 27"/>
              <p:cNvCxnSpPr/>
              <p:nvPr/>
            </p:nvCxnSpPr>
            <p:spPr>
              <a:xfrm>
                <a:off x="2627784" y="3222702"/>
                <a:ext cx="108012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0" name="直線單箭頭接點 29"/>
            <p:cNvCxnSpPr/>
            <p:nvPr/>
          </p:nvCxnSpPr>
          <p:spPr>
            <a:xfrm rot="5400000">
              <a:off x="5428433" y="5141415"/>
              <a:ext cx="0" cy="369766"/>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32" name="直線接點 31"/>
          <p:cNvCxnSpPr/>
          <p:nvPr/>
        </p:nvCxnSpPr>
        <p:spPr>
          <a:xfrm flipV="1">
            <a:off x="3369425" y="3827347"/>
            <a:ext cx="1126273" cy="70252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直線單箭頭接點 33"/>
          <p:cNvCxnSpPr/>
          <p:nvPr/>
        </p:nvCxnSpPr>
        <p:spPr>
          <a:xfrm flipH="1" flipV="1">
            <a:off x="3095020" y="4525888"/>
            <a:ext cx="287456" cy="3986"/>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7" name="直線接點 46"/>
          <p:cNvCxnSpPr/>
          <p:nvPr/>
        </p:nvCxnSpPr>
        <p:spPr>
          <a:xfrm flipH="1" flipV="1">
            <a:off x="3347126" y="4532789"/>
            <a:ext cx="1194729" cy="662209"/>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直線接點 47"/>
          <p:cNvCxnSpPr/>
          <p:nvPr/>
        </p:nvCxnSpPr>
        <p:spPr>
          <a:xfrm flipV="1">
            <a:off x="4531807" y="4527376"/>
            <a:ext cx="1105031" cy="657573"/>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線接點 48"/>
          <p:cNvCxnSpPr/>
          <p:nvPr/>
        </p:nvCxnSpPr>
        <p:spPr>
          <a:xfrm flipH="1" flipV="1">
            <a:off x="4495698" y="3827347"/>
            <a:ext cx="1137426" cy="691379"/>
          </a:xfrm>
          <a:prstGeom prst="line">
            <a:avLst/>
          </a:prstGeom>
        </p:spPr>
        <p:style>
          <a:lnRef idx="2">
            <a:schemeClr val="accent1"/>
          </a:lnRef>
          <a:fillRef idx="0">
            <a:schemeClr val="accent1"/>
          </a:fillRef>
          <a:effectRef idx="1">
            <a:schemeClr val="accent1"/>
          </a:effectRef>
          <a:fontRef idx="minor">
            <a:schemeClr val="tx1"/>
          </a:fontRef>
        </p:style>
      </p:cxnSp>
      <p:pic>
        <p:nvPicPr>
          <p:cNvPr id="51" name="圖片 50" descr="Moldex3D Logo.png"/>
          <p:cNvPicPr>
            <a:picLocks noChangeAspect="1"/>
          </p:cNvPicPr>
          <p:nvPr/>
        </p:nvPicPr>
        <p:blipFill>
          <a:blip r:embed="rId7"/>
          <a:srcRect t="25846" b="40492"/>
          <a:stretch>
            <a:fillRect/>
          </a:stretch>
        </p:blipFill>
        <p:spPr>
          <a:xfrm>
            <a:off x="3703962" y="4396061"/>
            <a:ext cx="1616927" cy="246618"/>
          </a:xfrm>
          <a:prstGeom prst="rect">
            <a:avLst/>
          </a:prstGeom>
        </p:spPr>
      </p:pic>
      <p:cxnSp>
        <p:nvCxnSpPr>
          <p:cNvPr id="55" name="直線單箭頭接點 54"/>
          <p:cNvCxnSpPr/>
          <p:nvPr/>
        </p:nvCxnSpPr>
        <p:spPr>
          <a:xfrm flipH="1" flipV="1">
            <a:off x="5622630" y="4522171"/>
            <a:ext cx="287456" cy="3986"/>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弧形接點 75"/>
          <p:cNvCxnSpPr/>
          <p:nvPr/>
        </p:nvCxnSpPr>
        <p:spPr>
          <a:xfrm rot="16200000" flipH="1">
            <a:off x="3067373" y="3269860"/>
            <a:ext cx="415488" cy="221307"/>
          </a:xfrm>
          <a:prstGeom prst="curvedConnector3">
            <a:avLst>
              <a:gd name="adj1" fmla="val 50000"/>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7" name="圓角矩形 76"/>
          <p:cNvSpPr/>
          <p:nvPr/>
        </p:nvSpPr>
        <p:spPr>
          <a:xfrm>
            <a:off x="613912" y="3604322"/>
            <a:ext cx="7918528" cy="1984918"/>
          </a:xfrm>
          <a:prstGeom prst="roundRect">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81" name="橢圓 80"/>
          <p:cNvSpPr/>
          <p:nvPr/>
        </p:nvSpPr>
        <p:spPr>
          <a:xfrm>
            <a:off x="8219558" y="2143261"/>
            <a:ext cx="855615" cy="521281"/>
          </a:xfrm>
          <a:prstGeom prst="ellipse">
            <a:avLst/>
          </a:prstGeom>
          <a:solidFill>
            <a:srgbClr val="C32B07"/>
          </a:solidFill>
          <a:ln>
            <a:solidFill>
              <a:srgbClr val="C42B05"/>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1400" b="1" dirty="0" smtClean="0"/>
              <a:t>問題改善</a:t>
            </a:r>
            <a:endParaRPr lang="zh-TW" altLang="en-US" sz="1400" b="1" dirty="0"/>
          </a:p>
        </p:txBody>
      </p:sp>
      <p:grpSp>
        <p:nvGrpSpPr>
          <p:cNvPr id="82" name="群組 81"/>
          <p:cNvGrpSpPr/>
          <p:nvPr/>
        </p:nvGrpSpPr>
        <p:grpSpPr>
          <a:xfrm>
            <a:off x="6139064" y="2717563"/>
            <a:ext cx="2523155" cy="369766"/>
            <a:chOff x="2627784" y="2852936"/>
            <a:chExt cx="1080120" cy="369766"/>
          </a:xfrm>
        </p:grpSpPr>
        <p:cxnSp>
          <p:nvCxnSpPr>
            <p:cNvPr id="83" name="直線單箭頭接點 82"/>
            <p:cNvCxnSpPr/>
            <p:nvPr/>
          </p:nvCxnSpPr>
          <p:spPr>
            <a:xfrm>
              <a:off x="2627784" y="2852936"/>
              <a:ext cx="0" cy="369766"/>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4" name="直線接點 83"/>
            <p:cNvCxnSpPr/>
            <p:nvPr/>
          </p:nvCxnSpPr>
          <p:spPr>
            <a:xfrm>
              <a:off x="2627784" y="3222702"/>
              <a:ext cx="10801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直線接點 84"/>
            <p:cNvCxnSpPr/>
            <p:nvPr/>
          </p:nvCxnSpPr>
          <p:spPr>
            <a:xfrm flipV="1">
              <a:off x="3707904" y="2852936"/>
              <a:ext cx="0" cy="369766"/>
            </a:xfrm>
            <a:prstGeom prst="line">
              <a:avLst/>
            </a:prstGeom>
          </p:spPr>
          <p:style>
            <a:lnRef idx="2">
              <a:schemeClr val="accent1"/>
            </a:lnRef>
            <a:fillRef idx="0">
              <a:schemeClr val="accent1"/>
            </a:fillRef>
            <a:effectRef idx="1">
              <a:schemeClr val="accent1"/>
            </a:effectRef>
            <a:fontRef idx="minor">
              <a:schemeClr val="tx1"/>
            </a:fontRef>
          </p:style>
        </p:cxnSp>
      </p:grpSp>
      <p:sp>
        <p:nvSpPr>
          <p:cNvPr id="88" name="文字方塊 87"/>
          <p:cNvSpPr txBox="1"/>
          <p:nvPr/>
        </p:nvSpPr>
        <p:spPr>
          <a:xfrm>
            <a:off x="3032844" y="2826621"/>
            <a:ext cx="1620996" cy="276999"/>
          </a:xfrm>
          <a:prstGeom prst="rect">
            <a:avLst/>
          </a:prstGeom>
          <a:noFill/>
        </p:spPr>
        <p:txBody>
          <a:bodyPr wrap="square" rtlCol="0">
            <a:spAutoFit/>
          </a:bodyPr>
          <a:lstStyle/>
          <a:p>
            <a:pPr algn="ctr"/>
            <a:r>
              <a:rPr lang="zh-TW" altLang="en-US" sz="1200" b="1" dirty="0" smtClean="0">
                <a:solidFill>
                  <a:srgbClr val="C00000"/>
                </a:solidFill>
                <a:latin typeface="+mj-ea"/>
                <a:ea typeface="+mj-ea"/>
              </a:rPr>
              <a:t>調整輸入參數</a:t>
            </a:r>
            <a:endParaRPr lang="zh-TW" altLang="en-US" sz="1200" b="1" dirty="0">
              <a:solidFill>
                <a:srgbClr val="C00000"/>
              </a:solidFill>
              <a:latin typeface="+mj-ea"/>
              <a:ea typeface="+mj-ea"/>
            </a:endParaRPr>
          </a:p>
        </p:txBody>
      </p:sp>
      <p:sp>
        <p:nvSpPr>
          <p:cNvPr id="89" name="文字方塊 88"/>
          <p:cNvSpPr txBox="1"/>
          <p:nvPr/>
        </p:nvSpPr>
        <p:spPr>
          <a:xfrm>
            <a:off x="6598562" y="2826621"/>
            <a:ext cx="1620996" cy="276999"/>
          </a:xfrm>
          <a:prstGeom prst="rect">
            <a:avLst/>
          </a:prstGeom>
          <a:noFill/>
        </p:spPr>
        <p:txBody>
          <a:bodyPr wrap="square" rtlCol="0">
            <a:spAutoFit/>
          </a:bodyPr>
          <a:lstStyle/>
          <a:p>
            <a:pPr algn="ctr"/>
            <a:r>
              <a:rPr lang="zh-TW" altLang="en-US" sz="1200" b="1" dirty="0" smtClean="0">
                <a:solidFill>
                  <a:srgbClr val="C00000"/>
                </a:solidFill>
                <a:latin typeface="+mj-ea"/>
                <a:ea typeface="+mj-ea"/>
              </a:rPr>
              <a:t>調整輸入參數</a:t>
            </a:r>
            <a:endParaRPr lang="zh-TW" altLang="en-US" sz="1200" b="1" dirty="0">
              <a:solidFill>
                <a:srgbClr val="C00000"/>
              </a:solidFill>
              <a:latin typeface="+mj-ea"/>
              <a:ea typeface="+mj-ea"/>
            </a:endParaRPr>
          </a:p>
        </p:txBody>
      </p:sp>
      <p:sp>
        <p:nvSpPr>
          <p:cNvPr id="38" name="文字方塊 37"/>
          <p:cNvSpPr txBox="1"/>
          <p:nvPr/>
        </p:nvSpPr>
        <p:spPr>
          <a:xfrm>
            <a:off x="3023012" y="3117520"/>
            <a:ext cx="1620996" cy="276999"/>
          </a:xfrm>
          <a:prstGeom prst="rect">
            <a:avLst/>
          </a:prstGeom>
          <a:noFill/>
        </p:spPr>
        <p:txBody>
          <a:bodyPr wrap="square" rtlCol="0">
            <a:spAutoFit/>
          </a:bodyPr>
          <a:lstStyle/>
          <a:p>
            <a:pPr algn="ctr"/>
            <a:r>
              <a:rPr lang="zh-TW" altLang="en-US" sz="1200" b="1" dirty="0" smtClean="0">
                <a:solidFill>
                  <a:srgbClr val="C00000"/>
                </a:solidFill>
                <a:latin typeface="+mj-ea"/>
                <a:ea typeface="+mj-ea"/>
              </a:rPr>
              <a:t>設計變更</a:t>
            </a:r>
            <a:endParaRPr lang="zh-TW" altLang="en-US" sz="1200" b="1" dirty="0">
              <a:solidFill>
                <a:srgbClr val="C00000"/>
              </a:solidFill>
              <a:latin typeface="+mj-ea"/>
              <a:ea typeface="+mj-ea"/>
            </a:endParaRPr>
          </a:p>
        </p:txBody>
      </p:sp>
      <p:sp>
        <p:nvSpPr>
          <p:cNvPr id="39" name="文字方塊 38"/>
          <p:cNvSpPr txBox="1"/>
          <p:nvPr/>
        </p:nvSpPr>
        <p:spPr>
          <a:xfrm>
            <a:off x="6655227" y="3104941"/>
            <a:ext cx="1620996" cy="276999"/>
          </a:xfrm>
          <a:prstGeom prst="rect">
            <a:avLst/>
          </a:prstGeom>
          <a:noFill/>
        </p:spPr>
        <p:txBody>
          <a:bodyPr wrap="square" rtlCol="0">
            <a:spAutoFit/>
          </a:bodyPr>
          <a:lstStyle/>
          <a:p>
            <a:pPr algn="ctr"/>
            <a:r>
              <a:rPr lang="zh-TW" altLang="en-US" sz="1200" b="1" dirty="0" smtClean="0">
                <a:solidFill>
                  <a:srgbClr val="C00000"/>
                </a:solidFill>
                <a:latin typeface="+mj-ea"/>
                <a:ea typeface="+mj-ea"/>
              </a:rPr>
              <a:t>設計變更</a:t>
            </a:r>
            <a:endParaRPr lang="zh-TW" altLang="en-US" sz="1200" b="1" dirty="0">
              <a:solidFill>
                <a:srgbClr val="C00000"/>
              </a:solidFill>
              <a:latin typeface="+mj-ea"/>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zh-TW" altLang="en-US" dirty="0" smtClean="0"/>
              <a:t>設變方向與考量 </a:t>
            </a:r>
            <a:r>
              <a:rPr lang="en-US" altLang="zh-TW" dirty="0" smtClean="0"/>
              <a:t>(</a:t>
            </a:r>
            <a:r>
              <a:rPr lang="zh-TW" altLang="en-US" dirty="0" smtClean="0"/>
              <a:t>範例</a:t>
            </a:r>
            <a:r>
              <a:rPr lang="en-US" altLang="zh-TW" dirty="0" smtClean="0"/>
              <a:t>)</a:t>
            </a:r>
            <a:endParaRPr lang="zh-TW" altLang="en-US" dirty="0" smtClean="0"/>
          </a:p>
        </p:txBody>
      </p:sp>
      <p:sp>
        <p:nvSpPr>
          <p:cNvPr id="20483" name="內容版面配置區 2"/>
          <p:cNvSpPr>
            <a:spLocks noGrp="1"/>
          </p:cNvSpPr>
          <p:nvPr>
            <p:ph idx="1"/>
          </p:nvPr>
        </p:nvSpPr>
        <p:spPr/>
        <p:txBody>
          <a:bodyPr/>
          <a:lstStyle/>
          <a:p>
            <a:r>
              <a:rPr lang="zh-TW" altLang="en-US" dirty="0" smtClean="0"/>
              <a:t>以最少成本，最短時間的設計變更為優先，順序如下：</a:t>
            </a:r>
          </a:p>
          <a:p>
            <a:pPr lvl="1"/>
            <a:r>
              <a:rPr lang="zh-TW" altLang="en-US" dirty="0" smtClean="0"/>
              <a:t>加工條件變更</a:t>
            </a:r>
          </a:p>
          <a:p>
            <a:pPr lvl="1"/>
            <a:r>
              <a:rPr lang="zh-TW" altLang="en-US" dirty="0" smtClean="0"/>
              <a:t>塑料更換</a:t>
            </a:r>
          </a:p>
          <a:p>
            <a:pPr lvl="1"/>
            <a:r>
              <a:rPr lang="zh-TW" altLang="en-US" dirty="0" smtClean="0"/>
              <a:t>模具設計 </a:t>
            </a:r>
            <a:r>
              <a:rPr lang="en-US" altLang="zh-TW" dirty="0" smtClean="0"/>
              <a:t>(</a:t>
            </a:r>
            <a:r>
              <a:rPr lang="zh-TW" altLang="en-US" dirty="0" smtClean="0"/>
              <a:t>如澆口</a:t>
            </a:r>
            <a:r>
              <a:rPr lang="en-US" altLang="zh-TW" dirty="0" smtClean="0"/>
              <a:t>/</a:t>
            </a:r>
            <a:r>
              <a:rPr lang="zh-TW" altLang="en-US" dirty="0" smtClean="0"/>
              <a:t>流道</a:t>
            </a:r>
            <a:r>
              <a:rPr lang="en-US" altLang="zh-TW" dirty="0" smtClean="0"/>
              <a:t>/</a:t>
            </a:r>
            <a:r>
              <a:rPr lang="zh-TW" altLang="en-US" dirty="0" smtClean="0"/>
              <a:t>水路等</a:t>
            </a:r>
            <a:r>
              <a:rPr lang="en-US" altLang="zh-TW" dirty="0" smtClean="0"/>
              <a:t>)</a:t>
            </a:r>
            <a:r>
              <a:rPr lang="zh-TW" altLang="en-US" dirty="0" smtClean="0"/>
              <a:t>更改</a:t>
            </a:r>
          </a:p>
          <a:p>
            <a:pPr lvl="1"/>
            <a:r>
              <a:rPr lang="zh-TW" altLang="en-US" dirty="0" smtClean="0"/>
              <a:t>產品幾何設計 </a:t>
            </a:r>
            <a:r>
              <a:rPr lang="en-US" altLang="zh-TW" dirty="0" smtClean="0"/>
              <a:t>(</a:t>
            </a:r>
            <a:r>
              <a:rPr lang="zh-TW" altLang="en-US" dirty="0" smtClean="0"/>
              <a:t>如肉厚</a:t>
            </a:r>
            <a:r>
              <a:rPr lang="en-US" altLang="zh-TW" dirty="0" smtClean="0"/>
              <a:t>)</a:t>
            </a:r>
            <a:r>
              <a:rPr lang="zh-TW" altLang="en-US" dirty="0" smtClean="0"/>
              <a:t>修改</a:t>
            </a:r>
          </a:p>
          <a:p>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3"/>
          <p:cNvSpPr>
            <a:spLocks noGrp="1"/>
          </p:cNvSpPr>
          <p:nvPr>
            <p:ph type="title"/>
          </p:nvPr>
        </p:nvSpPr>
        <p:spPr/>
        <p:txBody>
          <a:bodyPr/>
          <a:lstStyle/>
          <a:p>
            <a:pPr eaLnBrk="1" hangingPunct="1"/>
            <a:r>
              <a:rPr lang="en-US" altLang="zh-TW" smtClean="0"/>
              <a:t>Moldex3D</a:t>
            </a:r>
            <a:r>
              <a:rPr lang="zh-TW" altLang="en-US" smtClean="0"/>
              <a:t>應用成功案例分享</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zh-TW" altLang="en-US" smtClean="0"/>
              <a:t>案例背景介紹</a:t>
            </a:r>
          </a:p>
        </p:txBody>
      </p:sp>
      <p:sp>
        <p:nvSpPr>
          <p:cNvPr id="23555" name="內容版面配置區 2"/>
          <p:cNvSpPr>
            <a:spLocks noGrp="1"/>
          </p:cNvSpPr>
          <p:nvPr>
            <p:ph idx="1"/>
          </p:nvPr>
        </p:nvSpPr>
        <p:spPr/>
        <p:txBody>
          <a:bodyPr/>
          <a:lstStyle/>
          <a:p>
            <a:r>
              <a:rPr lang="zh-TW" altLang="en-US" dirty="0" smtClean="0"/>
              <a:t>產品尺寸</a:t>
            </a:r>
          </a:p>
          <a:p>
            <a:pPr lvl="1"/>
            <a:r>
              <a:rPr lang="zh-TW" altLang="en-US" dirty="0" smtClean="0"/>
              <a:t>長：     </a:t>
            </a:r>
            <a:r>
              <a:rPr lang="en-US" altLang="zh-TW" dirty="0" smtClean="0"/>
              <a:t>mm</a:t>
            </a:r>
          </a:p>
          <a:p>
            <a:pPr lvl="1"/>
            <a:r>
              <a:rPr lang="zh-TW" altLang="en-US" dirty="0" smtClean="0"/>
              <a:t>寬：     </a:t>
            </a:r>
            <a:r>
              <a:rPr lang="en-US" altLang="zh-TW" dirty="0" smtClean="0"/>
              <a:t>mm</a:t>
            </a:r>
          </a:p>
          <a:p>
            <a:pPr lvl="1"/>
            <a:r>
              <a:rPr lang="zh-TW" altLang="en-US" dirty="0" smtClean="0"/>
              <a:t>高：     </a:t>
            </a:r>
            <a:r>
              <a:rPr lang="en-US" altLang="zh-TW" dirty="0" smtClean="0"/>
              <a:t>mm</a:t>
            </a:r>
          </a:p>
          <a:p>
            <a:pPr lvl="1"/>
            <a:r>
              <a:rPr lang="zh-TW" altLang="en-US" dirty="0" smtClean="0"/>
              <a:t>主產品厚度：     </a:t>
            </a:r>
            <a:r>
              <a:rPr lang="en-US" altLang="zh-TW" dirty="0" smtClean="0"/>
              <a:t>mm</a:t>
            </a:r>
          </a:p>
          <a:p>
            <a:pPr lvl="1"/>
            <a:r>
              <a:rPr lang="en-US" altLang="zh-TW" dirty="0" smtClean="0"/>
              <a:t>Frame</a:t>
            </a:r>
            <a:r>
              <a:rPr lang="zh-TW" altLang="en-US" dirty="0" smtClean="0"/>
              <a:t>厚度</a:t>
            </a:r>
            <a:r>
              <a:rPr lang="en-US" altLang="zh-TW" dirty="0" smtClean="0"/>
              <a:t>:</a:t>
            </a:r>
            <a:r>
              <a:rPr lang="zh-TW" altLang="en-US" dirty="0" smtClean="0"/>
              <a:t>       </a:t>
            </a:r>
            <a:r>
              <a:rPr lang="en-US" altLang="zh-TW" dirty="0" smtClean="0"/>
              <a:t>mm</a:t>
            </a:r>
          </a:p>
          <a:p>
            <a:pPr>
              <a:spcBef>
                <a:spcPts val="1200"/>
              </a:spcBef>
            </a:pPr>
            <a:r>
              <a:rPr lang="zh-TW" altLang="en-US" dirty="0" smtClean="0"/>
              <a:t>塑料名稱</a:t>
            </a:r>
            <a:endParaRPr lang="en-US" altLang="zh-TW" dirty="0" smtClean="0"/>
          </a:p>
          <a:p>
            <a:pPr lvl="1">
              <a:spcBef>
                <a:spcPts val="1200"/>
              </a:spcBef>
            </a:pPr>
            <a:endParaRPr lang="zh-TW" altLang="en-US" dirty="0" smtClean="0"/>
          </a:p>
          <a:p>
            <a:pPr>
              <a:spcBef>
                <a:spcPts val="1200"/>
              </a:spcBef>
            </a:pPr>
            <a:r>
              <a:rPr lang="zh-TW" altLang="en-US" dirty="0" smtClean="0"/>
              <a:t>成型條件</a:t>
            </a:r>
            <a:endParaRPr lang="en-US" altLang="zh-TW" dirty="0" smtClean="0"/>
          </a:p>
          <a:p>
            <a:pPr lvl="1"/>
            <a:r>
              <a:rPr lang="zh-TW" altLang="en-US" dirty="0" smtClean="0"/>
              <a:t>充填時間：     </a:t>
            </a:r>
            <a:r>
              <a:rPr lang="en-US" altLang="zh-TW" dirty="0" smtClean="0"/>
              <a:t> Sec</a:t>
            </a:r>
          </a:p>
          <a:p>
            <a:pPr lvl="1"/>
            <a:r>
              <a:rPr lang="zh-TW" altLang="en-US" dirty="0" smtClean="0"/>
              <a:t>熔膠溫度：     </a:t>
            </a:r>
            <a:r>
              <a:rPr lang="en-US" altLang="zh-TW" dirty="0" smtClean="0"/>
              <a:t> ℃</a:t>
            </a:r>
          </a:p>
          <a:p>
            <a:pPr lvl="1"/>
            <a:r>
              <a:rPr lang="zh-TW" altLang="en-US" dirty="0" smtClean="0"/>
              <a:t>模具溫度：      </a:t>
            </a:r>
            <a:r>
              <a:rPr lang="en-US" altLang="zh-TW" dirty="0" smtClean="0"/>
              <a:t>℃</a:t>
            </a:r>
          </a:p>
          <a:p>
            <a:pPr lvl="1"/>
            <a:endParaRPr lang="zh-TW" altLang="en-US" dirty="0" smtClean="0"/>
          </a:p>
          <a:p>
            <a:pPr lvl="2"/>
            <a:endParaRPr lang="zh-TW" altLang="en-US" dirty="0" smtClean="0"/>
          </a:p>
          <a:p>
            <a:endParaRPr lang="zh-TW" altLang="en-US" dirty="0"/>
          </a:p>
        </p:txBody>
      </p:sp>
      <p:pic>
        <p:nvPicPr>
          <p:cNvPr id="4" name="Picture 4" descr="case1"/>
          <p:cNvPicPr>
            <a:picLocks noChangeAspect="1" noChangeArrowheads="1"/>
          </p:cNvPicPr>
          <p:nvPr/>
        </p:nvPicPr>
        <p:blipFill>
          <a:blip r:embed="rId2"/>
          <a:srcRect/>
          <a:stretch>
            <a:fillRect/>
          </a:stretch>
        </p:blipFill>
        <p:spPr bwMode="auto">
          <a:xfrm>
            <a:off x="5436096" y="2672557"/>
            <a:ext cx="3167063" cy="23764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zh-TW" altLang="en-US" dirty="0" smtClean="0"/>
              <a:t>網格模型</a:t>
            </a:r>
          </a:p>
        </p:txBody>
      </p:sp>
      <p:sp>
        <p:nvSpPr>
          <p:cNvPr id="25603" name="內容版面配置區 2"/>
          <p:cNvSpPr>
            <a:spLocks noGrp="1"/>
          </p:cNvSpPr>
          <p:nvPr>
            <p:ph idx="1"/>
          </p:nvPr>
        </p:nvSpPr>
        <p:spPr/>
        <p:txBody>
          <a:bodyPr/>
          <a:lstStyle/>
          <a:p>
            <a:r>
              <a:rPr lang="zh-TW" altLang="en-US" dirty="0" smtClean="0"/>
              <a:t>網格型態</a:t>
            </a:r>
          </a:p>
          <a:p>
            <a:pPr lvl="1">
              <a:spcBef>
                <a:spcPts val="1200"/>
              </a:spcBef>
            </a:pPr>
            <a:endParaRPr lang="en-US" altLang="zh-TW" dirty="0" smtClean="0"/>
          </a:p>
          <a:p>
            <a:pPr>
              <a:spcBef>
                <a:spcPts val="1200"/>
              </a:spcBef>
            </a:pPr>
            <a:r>
              <a:rPr lang="zh-TW" altLang="en-US" dirty="0" smtClean="0"/>
              <a:t>總網格數</a:t>
            </a:r>
          </a:p>
          <a:p>
            <a:pPr lvl="1">
              <a:spcBef>
                <a:spcPts val="1200"/>
              </a:spcBef>
            </a:pPr>
            <a:endParaRPr lang="en-US" altLang="zh-TW" dirty="0" smtClean="0"/>
          </a:p>
          <a:p>
            <a:pPr>
              <a:spcBef>
                <a:spcPts val="1200"/>
              </a:spcBef>
            </a:pPr>
            <a:r>
              <a:rPr lang="en-US" altLang="zh-TW" dirty="0" smtClean="0"/>
              <a:t>CPU</a:t>
            </a:r>
            <a:r>
              <a:rPr lang="zh-TW" altLang="en-US" dirty="0" smtClean="0"/>
              <a:t> 運算時間</a:t>
            </a:r>
          </a:p>
          <a:p>
            <a:pPr lvl="1"/>
            <a:r>
              <a:rPr lang="zh-TW" altLang="en-US" dirty="0" smtClean="0"/>
              <a:t>充填</a:t>
            </a:r>
            <a:r>
              <a:rPr lang="en-US" altLang="zh-TW" dirty="0" smtClean="0"/>
              <a:t>:</a:t>
            </a:r>
            <a:endParaRPr lang="zh-TW" altLang="en-US" dirty="0" smtClean="0"/>
          </a:p>
          <a:p>
            <a:pPr lvl="1"/>
            <a:r>
              <a:rPr lang="zh-TW" altLang="en-US" dirty="0" smtClean="0"/>
              <a:t>保壓</a:t>
            </a:r>
            <a:r>
              <a:rPr lang="en-US" altLang="zh-TW" dirty="0" smtClean="0"/>
              <a:t>:</a:t>
            </a:r>
            <a:endParaRPr lang="zh-TW" altLang="en-US" dirty="0" smtClean="0"/>
          </a:p>
          <a:p>
            <a:pPr lvl="1"/>
            <a:r>
              <a:rPr lang="zh-TW" altLang="en-US" dirty="0" smtClean="0"/>
              <a:t>冷卻</a:t>
            </a:r>
            <a:r>
              <a:rPr lang="en-US" altLang="zh-TW" dirty="0" smtClean="0"/>
              <a:t>:</a:t>
            </a:r>
            <a:endParaRPr lang="zh-TW" altLang="en-US" dirty="0" smtClean="0"/>
          </a:p>
          <a:p>
            <a:pPr lvl="1"/>
            <a:r>
              <a:rPr lang="zh-TW" altLang="en-US" dirty="0" smtClean="0"/>
              <a:t>翹曲</a:t>
            </a:r>
            <a:r>
              <a:rPr lang="en-US" altLang="zh-TW" dirty="0" smtClean="0"/>
              <a:t>:</a:t>
            </a:r>
            <a:endParaRPr lang="zh-TW" altLang="en-US" dirty="0" smtClean="0"/>
          </a:p>
          <a:p>
            <a:pPr>
              <a:spcBef>
                <a:spcPts val="1200"/>
              </a:spcBef>
            </a:pPr>
            <a:r>
              <a:rPr lang="zh-TW" altLang="en-US" dirty="0" smtClean="0"/>
              <a:t>電腦資訊</a:t>
            </a:r>
          </a:p>
          <a:p>
            <a:pPr lvl="1"/>
            <a:r>
              <a:rPr lang="en-US" altLang="zh-TW" dirty="0" smtClean="0"/>
              <a:t>CPU:</a:t>
            </a:r>
          </a:p>
          <a:p>
            <a:pPr lvl="1"/>
            <a:r>
              <a:rPr lang="en-US" altLang="zh-TW" dirty="0" smtClean="0"/>
              <a:t>RAM:</a:t>
            </a:r>
            <a:endParaRPr lang="zh-TW" altLang="en-US" dirty="0" smtClean="0"/>
          </a:p>
          <a:p>
            <a:pPr lvl="1"/>
            <a:endParaRPr lang="zh-TW" altLang="en-US" dirty="0" smtClean="0"/>
          </a:p>
        </p:txBody>
      </p:sp>
      <p:pic>
        <p:nvPicPr>
          <p:cNvPr id="25604" name="Picture 5"/>
          <p:cNvPicPr>
            <a:picLocks noChangeAspect="1" noChangeArrowheads="1"/>
          </p:cNvPicPr>
          <p:nvPr/>
        </p:nvPicPr>
        <p:blipFill>
          <a:blip r:embed="rId2"/>
          <a:srcRect/>
          <a:stretch>
            <a:fillRect/>
          </a:stretch>
        </p:blipFill>
        <p:spPr bwMode="auto">
          <a:xfrm>
            <a:off x="4537075" y="2565400"/>
            <a:ext cx="3779838" cy="2246313"/>
          </a:xfrm>
          <a:prstGeom prst="rect">
            <a:avLst/>
          </a:prstGeom>
          <a:noFill/>
          <a:ln w="12700">
            <a:noFill/>
            <a:miter lim="800000"/>
            <a:headEnd type="none" w="sm" len="sm"/>
            <a:tailEnd type="none" w="sm" len="sm"/>
          </a:ln>
        </p:spPr>
      </p:pic>
      <p:sp>
        <p:nvSpPr>
          <p:cNvPr id="5" name="矩形 4"/>
          <p:cNvSpPr/>
          <p:nvPr/>
        </p:nvSpPr>
        <p:spPr>
          <a:xfrm>
            <a:off x="4537075" y="2565400"/>
            <a:ext cx="644525" cy="1444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流道配置 </a:t>
            </a:r>
            <a:r>
              <a:rPr lang="en-US" altLang="zh-TW" dirty="0" smtClean="0"/>
              <a:t>(</a:t>
            </a:r>
            <a:r>
              <a:rPr lang="zh-TW" altLang="en-US" dirty="0" smtClean="0"/>
              <a:t>範例</a:t>
            </a:r>
            <a:r>
              <a:rPr lang="en-US" altLang="zh-TW" dirty="0" smtClean="0"/>
              <a:t>)</a:t>
            </a:r>
            <a:r>
              <a:rPr lang="zh-TW" altLang="en-US" dirty="0" smtClean="0"/>
              <a:t> </a:t>
            </a:r>
            <a:endParaRPr lang="zh-TW" altLang="en-US" dirty="0"/>
          </a:p>
        </p:txBody>
      </p:sp>
      <p:pic>
        <p:nvPicPr>
          <p:cNvPr id="4" name="Picture 14"/>
          <p:cNvPicPr>
            <a:picLocks noChangeAspect="1" noChangeArrowheads="1"/>
          </p:cNvPicPr>
          <p:nvPr/>
        </p:nvPicPr>
        <p:blipFill>
          <a:blip r:embed="rId2"/>
          <a:srcRect/>
          <a:stretch>
            <a:fillRect/>
          </a:stretch>
        </p:blipFill>
        <p:spPr bwMode="auto">
          <a:xfrm>
            <a:off x="469552" y="1598613"/>
            <a:ext cx="6262688" cy="3722687"/>
          </a:xfrm>
          <a:prstGeom prst="rect">
            <a:avLst/>
          </a:prstGeom>
          <a:noFill/>
          <a:ln w="12700">
            <a:noFill/>
            <a:miter lim="800000"/>
            <a:headEnd type="none" w="sm" len="sm"/>
            <a:tailEnd type="none" w="sm" len="sm"/>
          </a:ln>
          <a:effectLst/>
        </p:spPr>
      </p:pic>
      <p:pic>
        <p:nvPicPr>
          <p:cNvPr id="5" name="Picture 15"/>
          <p:cNvPicPr>
            <a:picLocks noChangeAspect="1" noChangeArrowheads="1"/>
          </p:cNvPicPr>
          <p:nvPr/>
        </p:nvPicPr>
        <p:blipFill>
          <a:blip r:embed="rId3"/>
          <a:srcRect/>
          <a:stretch>
            <a:fillRect/>
          </a:stretch>
        </p:blipFill>
        <p:spPr bwMode="auto">
          <a:xfrm>
            <a:off x="5864100" y="4682256"/>
            <a:ext cx="3100388" cy="1843088"/>
          </a:xfrm>
          <a:prstGeom prst="rect">
            <a:avLst/>
          </a:prstGeom>
          <a:noFill/>
          <a:ln w="12700">
            <a:solidFill>
              <a:schemeClr val="tx1"/>
            </a:solidFill>
            <a:miter lim="800000"/>
            <a:headEnd type="none" w="sm" len="sm"/>
            <a:tailEnd type="none" w="sm" len="sm"/>
          </a:ln>
          <a:effectLst/>
        </p:spPr>
      </p:pic>
      <p:sp>
        <p:nvSpPr>
          <p:cNvPr id="6" name="Text Box 4"/>
          <p:cNvSpPr txBox="1">
            <a:spLocks noChangeArrowheads="1"/>
          </p:cNvSpPr>
          <p:nvPr/>
        </p:nvSpPr>
        <p:spPr bwMode="auto">
          <a:xfrm>
            <a:off x="6703568" y="1619314"/>
            <a:ext cx="2019808" cy="374078"/>
          </a:xfrm>
          <a:prstGeom prst="rect">
            <a:avLst/>
          </a:prstGeom>
          <a:solidFill>
            <a:schemeClr val="bg1"/>
          </a:solidFill>
          <a:ln w="9525">
            <a:solidFill>
              <a:schemeClr val="tx1"/>
            </a:solidFill>
            <a:miter lim="800000"/>
            <a:headEnd/>
            <a:tailEnd/>
          </a:ln>
          <a:effectLst/>
        </p:spPr>
        <p:txBody>
          <a:bodyPr wrap="square">
            <a:spAutoFit/>
          </a:bodyPr>
          <a:lstStyle/>
          <a:p>
            <a:pPr>
              <a:spcBef>
                <a:spcPct val="50000"/>
              </a:spcBef>
            </a:pPr>
            <a:r>
              <a:rPr lang="zh-TW" altLang="en-US" b="1" dirty="0">
                <a:latin typeface="+mn-lt"/>
                <a:ea typeface="+mj-ea"/>
              </a:rPr>
              <a:t>流道型態</a:t>
            </a:r>
            <a:r>
              <a:rPr lang="en-US" altLang="zh-TW" b="1" dirty="0">
                <a:latin typeface="+mn-lt"/>
                <a:ea typeface="+mj-ea"/>
              </a:rPr>
              <a:t>: </a:t>
            </a:r>
            <a:r>
              <a:rPr lang="zh-TW" altLang="en-US" b="1" dirty="0">
                <a:latin typeface="+mn-lt"/>
                <a:ea typeface="+mj-ea"/>
              </a:rPr>
              <a:t>冷流道</a:t>
            </a:r>
          </a:p>
        </p:txBody>
      </p:sp>
      <p:sp>
        <p:nvSpPr>
          <p:cNvPr id="7" name="Text Box 5"/>
          <p:cNvSpPr txBox="1">
            <a:spLocks noChangeArrowheads="1"/>
          </p:cNvSpPr>
          <p:nvPr/>
        </p:nvSpPr>
        <p:spPr bwMode="auto">
          <a:xfrm>
            <a:off x="7003924" y="3645024"/>
            <a:ext cx="1960563" cy="369332"/>
          </a:xfrm>
          <a:prstGeom prst="rect">
            <a:avLst/>
          </a:prstGeom>
          <a:noFill/>
          <a:ln w="9525">
            <a:solidFill>
              <a:schemeClr val="tx1"/>
            </a:solidFill>
            <a:miter lim="800000"/>
            <a:headEnd/>
            <a:tailEnd/>
          </a:ln>
          <a:effectLst/>
        </p:spPr>
        <p:txBody>
          <a:bodyPr wrap="square">
            <a:spAutoFit/>
          </a:bodyPr>
          <a:lstStyle/>
          <a:p>
            <a:pPr>
              <a:spcBef>
                <a:spcPct val="50000"/>
              </a:spcBef>
            </a:pPr>
            <a:r>
              <a:rPr lang="zh-TW" altLang="en-US" b="1" dirty="0">
                <a:latin typeface="+mn-lt"/>
                <a:ea typeface="+mj-ea"/>
              </a:rPr>
              <a:t>澆口 </a:t>
            </a:r>
            <a:r>
              <a:rPr lang="en-US" altLang="zh-TW" b="1" dirty="0">
                <a:latin typeface="+mn-lt"/>
                <a:ea typeface="+mj-ea"/>
              </a:rPr>
              <a:t>1*0.8 mm</a:t>
            </a:r>
          </a:p>
        </p:txBody>
      </p:sp>
      <p:sp>
        <p:nvSpPr>
          <p:cNvPr id="8" name="Text Box 6"/>
          <p:cNvSpPr txBox="1">
            <a:spLocks noChangeArrowheads="1"/>
          </p:cNvSpPr>
          <p:nvPr/>
        </p:nvSpPr>
        <p:spPr bwMode="auto">
          <a:xfrm>
            <a:off x="783877" y="3429000"/>
            <a:ext cx="1392238" cy="369332"/>
          </a:xfrm>
          <a:prstGeom prst="rect">
            <a:avLst/>
          </a:prstGeom>
          <a:noFill/>
          <a:ln w="9525">
            <a:solidFill>
              <a:schemeClr val="tx1"/>
            </a:solidFill>
            <a:miter lim="800000"/>
            <a:headEnd/>
            <a:tailEnd/>
          </a:ln>
          <a:effectLst/>
        </p:spPr>
        <p:txBody>
          <a:bodyPr>
            <a:spAutoFit/>
          </a:bodyPr>
          <a:lstStyle/>
          <a:p>
            <a:pPr algn="ctr">
              <a:spcBef>
                <a:spcPct val="50000"/>
              </a:spcBef>
            </a:pPr>
            <a:r>
              <a:rPr kumimoji="0" lang="en-US" altLang="zh-TW" b="1">
                <a:latin typeface="+mn-lt"/>
                <a:ea typeface="+mj-ea"/>
              </a:rPr>
              <a:t>2</a:t>
            </a:r>
            <a:r>
              <a:rPr lang="en-US" altLang="zh-TW" b="1">
                <a:latin typeface="+mn-lt"/>
                <a:ea typeface="+mj-ea"/>
              </a:rPr>
              <a:t> to 3mm </a:t>
            </a:r>
          </a:p>
        </p:txBody>
      </p:sp>
      <p:sp>
        <p:nvSpPr>
          <p:cNvPr id="9" name="Line 7"/>
          <p:cNvSpPr>
            <a:spLocks noChangeShapeType="1"/>
          </p:cNvSpPr>
          <p:nvPr/>
        </p:nvSpPr>
        <p:spPr bwMode="auto">
          <a:xfrm flipH="1" flipV="1">
            <a:off x="3523902" y="4267200"/>
            <a:ext cx="517525" cy="930275"/>
          </a:xfrm>
          <a:prstGeom prst="line">
            <a:avLst/>
          </a:prstGeom>
          <a:noFill/>
          <a:ln w="9525">
            <a:solidFill>
              <a:schemeClr val="tx1"/>
            </a:solidFill>
            <a:round/>
            <a:headEnd/>
            <a:tailEnd type="triangle" w="med" len="med"/>
          </a:ln>
          <a:effectLst/>
        </p:spPr>
        <p:txBody>
          <a:bodyPr wrap="none"/>
          <a:lstStyle/>
          <a:p>
            <a:endParaRPr lang="zh-TW" altLang="en-US">
              <a:latin typeface="+mn-lt"/>
              <a:ea typeface="+mj-ea"/>
            </a:endParaRPr>
          </a:p>
        </p:txBody>
      </p:sp>
      <p:sp>
        <p:nvSpPr>
          <p:cNvPr id="10" name="Text Box 9"/>
          <p:cNvSpPr txBox="1">
            <a:spLocks noChangeArrowheads="1"/>
          </p:cNvSpPr>
          <p:nvPr/>
        </p:nvSpPr>
        <p:spPr bwMode="auto">
          <a:xfrm>
            <a:off x="3633440" y="5197475"/>
            <a:ext cx="1226592" cy="369332"/>
          </a:xfrm>
          <a:prstGeom prst="rect">
            <a:avLst/>
          </a:prstGeom>
          <a:noFill/>
          <a:ln w="9525">
            <a:noFill/>
            <a:miter lim="800000"/>
            <a:headEnd/>
            <a:tailEnd/>
          </a:ln>
          <a:effectLst/>
        </p:spPr>
        <p:txBody>
          <a:bodyPr wrap="square">
            <a:spAutoFit/>
          </a:bodyPr>
          <a:lstStyle/>
          <a:p>
            <a:pPr algn="ctr">
              <a:spcBef>
                <a:spcPct val="50000"/>
              </a:spcBef>
            </a:pPr>
            <a:r>
              <a:rPr lang="en-US" altLang="zh-TW" b="1" dirty="0">
                <a:latin typeface="+mn-lt"/>
                <a:ea typeface="+mj-ea"/>
              </a:rPr>
              <a:t>2.5 mm</a:t>
            </a:r>
          </a:p>
        </p:txBody>
      </p:sp>
      <p:sp>
        <p:nvSpPr>
          <p:cNvPr id="11" name="Line 12"/>
          <p:cNvSpPr>
            <a:spLocks noChangeShapeType="1"/>
          </p:cNvSpPr>
          <p:nvPr/>
        </p:nvSpPr>
        <p:spPr bwMode="auto">
          <a:xfrm flipV="1">
            <a:off x="1720502" y="2921000"/>
            <a:ext cx="898525" cy="508000"/>
          </a:xfrm>
          <a:prstGeom prst="line">
            <a:avLst/>
          </a:prstGeom>
          <a:noFill/>
          <a:ln w="9525">
            <a:solidFill>
              <a:schemeClr val="tx1"/>
            </a:solidFill>
            <a:round/>
            <a:headEnd/>
            <a:tailEnd type="triangle" w="med" len="med"/>
          </a:ln>
          <a:effectLst/>
        </p:spPr>
        <p:txBody>
          <a:bodyPr wrap="none"/>
          <a:lstStyle/>
          <a:p>
            <a:endParaRPr lang="zh-TW" altLang="en-US">
              <a:latin typeface="+mn-lt"/>
              <a:ea typeface="+mj-ea"/>
            </a:endParaRPr>
          </a:p>
        </p:txBody>
      </p:sp>
      <p:sp>
        <p:nvSpPr>
          <p:cNvPr id="12" name="Line 13"/>
          <p:cNvSpPr>
            <a:spLocks noChangeShapeType="1"/>
          </p:cNvSpPr>
          <p:nvPr/>
        </p:nvSpPr>
        <p:spPr bwMode="auto">
          <a:xfrm flipH="1">
            <a:off x="7178550" y="4039319"/>
            <a:ext cx="601663" cy="1220787"/>
          </a:xfrm>
          <a:prstGeom prst="line">
            <a:avLst/>
          </a:prstGeom>
          <a:noFill/>
          <a:ln w="9525">
            <a:solidFill>
              <a:schemeClr val="tx1"/>
            </a:solidFill>
            <a:round/>
            <a:headEnd/>
            <a:tailEnd type="triangle" w="med" len="med"/>
          </a:ln>
          <a:effectLst/>
        </p:spPr>
        <p:txBody>
          <a:bodyPr wrap="none"/>
          <a:lstStyle/>
          <a:p>
            <a:endParaRPr lang="zh-TW" altLang="en-US">
              <a:latin typeface="+mn-lt"/>
              <a:ea typeface="+mj-ea"/>
            </a:endParaRPr>
          </a:p>
        </p:txBody>
      </p:sp>
      <p:sp>
        <p:nvSpPr>
          <p:cNvPr id="13" name="文字方塊 12"/>
          <p:cNvSpPr txBox="1"/>
          <p:nvPr/>
        </p:nvSpPr>
        <p:spPr>
          <a:xfrm>
            <a:off x="596328" y="1624060"/>
            <a:ext cx="1097280" cy="369332"/>
          </a:xfrm>
          <a:prstGeom prst="rect">
            <a:avLst/>
          </a:prstGeom>
          <a:solidFill>
            <a:schemeClr val="bg1"/>
          </a:solidFill>
        </p:spPr>
        <p:txBody>
          <a:bodyPr wrap="square" rtlCol="0">
            <a:spAutoFit/>
          </a:bodyPr>
          <a:lstStyle/>
          <a:p>
            <a:endParaRPr lang="zh-TW" altLang="en-US" dirty="0"/>
          </a:p>
        </p:txBody>
      </p:sp>
      <p:pic>
        <p:nvPicPr>
          <p:cNvPr id="14" name="Picture 1" descr="Y:\00.行銷部專案\2012\Joanne\新聞發佈\Moldex3D Logo v2.png"/>
          <p:cNvPicPr>
            <a:picLocks noChangeAspect="1" noChangeArrowheads="1"/>
          </p:cNvPicPr>
          <p:nvPr/>
        </p:nvPicPr>
        <p:blipFill>
          <a:blip r:embed="rId4"/>
          <a:srcRect l="11420" r="10310" b="30489"/>
          <a:stretch>
            <a:fillRect/>
          </a:stretch>
        </p:blipFill>
        <p:spPr bwMode="auto">
          <a:xfrm>
            <a:off x="974725" y="5386388"/>
            <a:ext cx="587375" cy="1095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冷卻水路設計 </a:t>
            </a:r>
            <a:r>
              <a:rPr lang="en-US" altLang="zh-TW" dirty="0" smtClean="0"/>
              <a:t>(</a:t>
            </a:r>
            <a:r>
              <a:rPr lang="zh-TW" altLang="en-US" dirty="0" smtClean="0"/>
              <a:t>範例</a:t>
            </a:r>
            <a:r>
              <a:rPr lang="en-US" altLang="zh-TW" dirty="0" smtClean="0"/>
              <a:t>)</a:t>
            </a:r>
            <a:endParaRPr lang="zh-TW" altLang="en-US" dirty="0"/>
          </a:p>
        </p:txBody>
      </p:sp>
      <p:grpSp>
        <p:nvGrpSpPr>
          <p:cNvPr id="9" name="群組 8"/>
          <p:cNvGrpSpPr/>
          <p:nvPr/>
        </p:nvGrpSpPr>
        <p:grpSpPr>
          <a:xfrm>
            <a:off x="827088" y="1514332"/>
            <a:ext cx="7489825" cy="4530233"/>
            <a:chOff x="827088" y="1514332"/>
            <a:chExt cx="7489825" cy="4530233"/>
          </a:xfrm>
        </p:grpSpPr>
        <p:pic>
          <p:nvPicPr>
            <p:cNvPr id="8" name="Picture 4"/>
            <p:cNvPicPr>
              <a:picLocks noChangeAspect="1" noChangeArrowheads="1"/>
            </p:cNvPicPr>
            <p:nvPr/>
          </p:nvPicPr>
          <p:blipFill>
            <a:blip r:embed="rId2"/>
            <a:srcRect/>
            <a:stretch>
              <a:fillRect/>
            </a:stretch>
          </p:blipFill>
          <p:spPr bwMode="auto">
            <a:xfrm>
              <a:off x="827088" y="1562264"/>
              <a:ext cx="7489825" cy="4452609"/>
            </a:xfrm>
            <a:prstGeom prst="rect">
              <a:avLst/>
            </a:prstGeom>
            <a:noFill/>
            <a:ln w="12700">
              <a:noFill/>
              <a:miter lim="800000"/>
              <a:headEnd type="none" w="sm" len="sm"/>
              <a:tailEnd type="none" w="sm" len="sm"/>
            </a:ln>
            <a:effectLst/>
          </p:spPr>
        </p:pic>
        <p:sp>
          <p:nvSpPr>
            <p:cNvPr id="5" name="文字方塊 4"/>
            <p:cNvSpPr txBox="1"/>
            <p:nvPr/>
          </p:nvSpPr>
          <p:spPr>
            <a:xfrm>
              <a:off x="947184" y="1514332"/>
              <a:ext cx="1097280" cy="369332"/>
            </a:xfrm>
            <a:prstGeom prst="rect">
              <a:avLst/>
            </a:prstGeom>
            <a:solidFill>
              <a:schemeClr val="bg1"/>
            </a:solidFill>
          </p:spPr>
          <p:txBody>
            <a:bodyPr wrap="square" rtlCol="0">
              <a:spAutoFit/>
            </a:bodyPr>
            <a:lstStyle/>
            <a:p>
              <a:endParaRPr lang="zh-TW" altLang="en-US" dirty="0"/>
            </a:p>
          </p:txBody>
        </p:sp>
        <p:pic>
          <p:nvPicPr>
            <p:cNvPr id="6" name="Picture 1" descr="Y:\00.行銷部專案\2012\Joanne\新聞發佈\Moldex3D Logo v2.png"/>
            <p:cNvPicPr>
              <a:picLocks noChangeAspect="1" noChangeArrowheads="1"/>
            </p:cNvPicPr>
            <p:nvPr/>
          </p:nvPicPr>
          <p:blipFill>
            <a:blip r:embed="rId3"/>
            <a:srcRect l="11420" r="10310" b="30489"/>
            <a:stretch>
              <a:fillRect/>
            </a:stretch>
          </p:blipFill>
          <p:spPr bwMode="auto">
            <a:xfrm>
              <a:off x="938149" y="5935028"/>
              <a:ext cx="587375" cy="109537"/>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pPr eaLnBrk="1" hangingPunct="1"/>
            <a:r>
              <a:rPr lang="zh-TW" altLang="en-US" dirty="0" smtClean="0"/>
              <a:t>原始設計分析與結果判讀 </a:t>
            </a:r>
            <a:r>
              <a:rPr lang="en-US" altLang="zh-TW" dirty="0" smtClean="0"/>
              <a:t>(</a:t>
            </a:r>
            <a:r>
              <a:rPr lang="zh-TW" altLang="en-US" dirty="0" smtClean="0"/>
              <a:t>範例</a:t>
            </a:r>
            <a:r>
              <a:rPr lang="en-US" altLang="zh-TW" dirty="0" smtClean="0"/>
              <a:t>)</a:t>
            </a:r>
            <a:endParaRPr lang="zh-TW"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4"/>
          <p:cNvSpPr>
            <a:spLocks noGrp="1"/>
          </p:cNvSpPr>
          <p:nvPr>
            <p:ph type="title"/>
          </p:nvPr>
        </p:nvSpPr>
        <p:spPr/>
        <p:txBody>
          <a:bodyPr/>
          <a:lstStyle/>
          <a:p>
            <a:r>
              <a:rPr lang="zh-TW" altLang="en-US" smtClean="0"/>
              <a:t>目錄</a:t>
            </a:r>
          </a:p>
        </p:txBody>
      </p:sp>
      <p:sp>
        <p:nvSpPr>
          <p:cNvPr id="10243" name="內容版面配置區 5"/>
          <p:cNvSpPr>
            <a:spLocks noGrp="1"/>
          </p:cNvSpPr>
          <p:nvPr>
            <p:ph idx="1"/>
          </p:nvPr>
        </p:nvSpPr>
        <p:spPr/>
        <p:txBody>
          <a:bodyPr/>
          <a:lstStyle/>
          <a:p>
            <a:pPr>
              <a:spcBef>
                <a:spcPts val="1800"/>
              </a:spcBef>
            </a:pPr>
            <a:r>
              <a:rPr lang="zh-TW" altLang="en-US" dirty="0" smtClean="0"/>
              <a:t>摘要</a:t>
            </a:r>
          </a:p>
          <a:p>
            <a:pPr>
              <a:spcBef>
                <a:spcPts val="1800"/>
              </a:spcBef>
            </a:pPr>
            <a:r>
              <a:rPr lang="zh-TW" altLang="en-US" dirty="0" smtClean="0"/>
              <a:t>公司</a:t>
            </a:r>
            <a:r>
              <a:rPr lang="en-US" altLang="zh-TW" dirty="0" smtClean="0"/>
              <a:t>/</a:t>
            </a:r>
            <a:r>
              <a:rPr lang="zh-TW" altLang="en-US" dirty="0" smtClean="0"/>
              <a:t>學校、產業、產品介紹</a:t>
            </a:r>
          </a:p>
          <a:p>
            <a:pPr>
              <a:spcBef>
                <a:spcPts val="1800"/>
              </a:spcBef>
            </a:pPr>
            <a:r>
              <a:rPr lang="zh-TW" altLang="en-US" dirty="0" smtClean="0"/>
              <a:t>產品及模具開發流程與分工介紹</a:t>
            </a:r>
          </a:p>
          <a:p>
            <a:pPr>
              <a:spcBef>
                <a:spcPts val="1800"/>
              </a:spcBef>
            </a:pPr>
            <a:r>
              <a:rPr lang="zh-TW" altLang="en-US" dirty="0" smtClean="0"/>
              <a:t>產品發展趨勢與挑戰</a:t>
            </a:r>
          </a:p>
          <a:p>
            <a:pPr>
              <a:spcBef>
                <a:spcPts val="1800"/>
              </a:spcBef>
            </a:pPr>
            <a:r>
              <a:rPr lang="en-US" altLang="zh-TW" dirty="0" smtClean="0"/>
              <a:t>CAE</a:t>
            </a:r>
            <a:r>
              <a:rPr lang="zh-TW" altLang="en-US" dirty="0" smtClean="0"/>
              <a:t>導入源由與應用流程</a:t>
            </a:r>
          </a:p>
          <a:p>
            <a:pPr>
              <a:spcBef>
                <a:spcPts val="1800"/>
              </a:spcBef>
            </a:pPr>
            <a:r>
              <a:rPr lang="en-US" altLang="zh-TW" dirty="0" smtClean="0"/>
              <a:t>Moldex3D</a:t>
            </a:r>
            <a:r>
              <a:rPr lang="zh-TW" altLang="en-US" dirty="0" smtClean="0"/>
              <a:t>應用成功案例分享</a:t>
            </a:r>
          </a:p>
          <a:p>
            <a:pPr>
              <a:spcBef>
                <a:spcPts val="1800"/>
              </a:spcBef>
            </a:pPr>
            <a:r>
              <a:rPr lang="en-US" altLang="zh-TW" dirty="0" smtClean="0"/>
              <a:t>Moldex3D</a:t>
            </a:r>
            <a:r>
              <a:rPr lang="zh-TW" altLang="en-US" dirty="0" smtClean="0"/>
              <a:t>應用價值分享與效益分析</a:t>
            </a:r>
          </a:p>
          <a:p>
            <a:pPr>
              <a:spcBef>
                <a:spcPts val="1800"/>
              </a:spcBef>
            </a:pPr>
            <a:r>
              <a:rPr lang="en-US" altLang="zh-TW" dirty="0" smtClean="0"/>
              <a:t>Moldex3D</a:t>
            </a:r>
            <a:r>
              <a:rPr lang="zh-TW" altLang="en-US" dirty="0" smtClean="0"/>
              <a:t>未來應用及方向</a:t>
            </a:r>
            <a:endParaRPr lang="zh-TW"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2"/>
          <p:cNvSpPr>
            <a:spLocks noGrp="1"/>
          </p:cNvSpPr>
          <p:nvPr>
            <p:ph type="title"/>
          </p:nvPr>
        </p:nvSpPr>
        <p:spPr/>
        <p:txBody>
          <a:bodyPr/>
          <a:lstStyle/>
          <a:p>
            <a:r>
              <a:rPr lang="zh-TW" altLang="en-US" dirty="0" smtClean="0"/>
              <a:t>內容</a:t>
            </a:r>
          </a:p>
        </p:txBody>
      </p:sp>
      <p:sp>
        <p:nvSpPr>
          <p:cNvPr id="28675" name="內容版面配置區 3"/>
          <p:cNvSpPr>
            <a:spLocks noGrp="1"/>
          </p:cNvSpPr>
          <p:nvPr>
            <p:ph idx="1"/>
          </p:nvPr>
        </p:nvSpPr>
        <p:spPr/>
        <p:txBody>
          <a:bodyPr/>
          <a:lstStyle/>
          <a:p>
            <a:pPr>
              <a:spcBef>
                <a:spcPts val="1800"/>
              </a:spcBef>
            </a:pPr>
            <a:r>
              <a:rPr lang="zh-TW" altLang="en-US" dirty="0" smtClean="0"/>
              <a:t>生產問題說明</a:t>
            </a:r>
          </a:p>
          <a:p>
            <a:pPr>
              <a:spcBef>
                <a:spcPts val="1800"/>
              </a:spcBef>
            </a:pPr>
            <a:r>
              <a:rPr lang="zh-TW" altLang="en-US" dirty="0" smtClean="0"/>
              <a:t>以</a:t>
            </a:r>
            <a:r>
              <a:rPr lang="en-US" altLang="zh-TW" dirty="0" smtClean="0"/>
              <a:t>Moldex3D</a:t>
            </a:r>
            <a:r>
              <a:rPr lang="zh-TW" altLang="en-US" dirty="0" smtClean="0"/>
              <a:t>重現問題的分析結果</a:t>
            </a:r>
          </a:p>
          <a:p>
            <a:pPr>
              <a:spcBef>
                <a:spcPts val="1800"/>
              </a:spcBef>
            </a:pPr>
            <a:r>
              <a:rPr lang="zh-TW" altLang="en-US" dirty="0" smtClean="0"/>
              <a:t>模擬結果與不良品或問題點的比對</a:t>
            </a:r>
          </a:p>
          <a:p>
            <a:pPr>
              <a:spcBef>
                <a:spcPts val="1800"/>
              </a:spcBef>
            </a:pPr>
            <a:r>
              <a:rPr lang="zh-TW" altLang="en-US" dirty="0" smtClean="0"/>
              <a:t>可能的改善方案</a:t>
            </a:r>
          </a:p>
          <a:p>
            <a:pPr>
              <a:spcBef>
                <a:spcPts val="1800"/>
              </a:spcBef>
            </a:pPr>
            <a:r>
              <a:rPr lang="zh-TW" altLang="en-US" dirty="0" smtClean="0"/>
              <a:t>改善方案的虛擬試模結果分析與判讀</a:t>
            </a:r>
          </a:p>
          <a:p>
            <a:pPr>
              <a:spcBef>
                <a:spcPts val="1800"/>
              </a:spcBef>
            </a:pPr>
            <a:r>
              <a:rPr lang="zh-TW" altLang="en-US" dirty="0" smtClean="0"/>
              <a:t>改善後的模擬結果與生產成品的比對</a:t>
            </a:r>
          </a:p>
          <a:p>
            <a:pPr lvl="1">
              <a:spcBef>
                <a:spcPts val="1800"/>
              </a:spcBef>
            </a:pPr>
            <a:endParaRPr lang="zh-TW" altLang="en-US" dirty="0" smtClean="0"/>
          </a:p>
          <a:p>
            <a:pPr lvl="1">
              <a:spcBef>
                <a:spcPts val="1800"/>
              </a:spcBef>
            </a:pPr>
            <a:endParaRPr lang="zh-TW" altLang="en-US" dirty="0" smtClean="0"/>
          </a:p>
          <a:p>
            <a:pPr lvl="1"/>
            <a:endParaRPr lang="zh-TW" altLang="en-US" dirty="0" smtClean="0"/>
          </a:p>
          <a:p>
            <a:pPr lvl="1"/>
            <a:endParaRPr lang="zh-TW" alt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zh-TW" altLang="en-US" dirty="0" smtClean="0"/>
              <a:t>問題產品說明</a:t>
            </a:r>
          </a:p>
        </p:txBody>
      </p:sp>
      <p:sp>
        <p:nvSpPr>
          <p:cNvPr id="29699" name="內容版面配置區 4"/>
          <p:cNvSpPr>
            <a:spLocks noGrp="1"/>
          </p:cNvSpPr>
          <p:nvPr>
            <p:ph idx="4294967295"/>
          </p:nvPr>
        </p:nvSpPr>
        <p:spPr>
          <a:xfrm>
            <a:off x="0" y="1484313"/>
            <a:ext cx="7489825" cy="4608512"/>
          </a:xfrm>
          <a:prstGeom prst="rect">
            <a:avLst/>
          </a:prstGeom>
        </p:spPr>
        <p:txBody>
          <a:bodyPr/>
          <a:lstStyle/>
          <a:p>
            <a:endParaRPr lang="zh-TW" altLang="en-US" dirty="0" smtClean="0"/>
          </a:p>
          <a:p>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dirty="0" smtClean="0"/>
              <a:t>原始設計分析結果 </a:t>
            </a:r>
            <a:r>
              <a:rPr lang="en-US" altLang="zh-TW" dirty="0" smtClean="0"/>
              <a:t>-</a:t>
            </a:r>
            <a:r>
              <a:rPr lang="zh-TW" altLang="en-US" dirty="0" smtClean="0"/>
              <a:t> 流動波前 </a:t>
            </a:r>
            <a:r>
              <a:rPr lang="en-US" altLang="zh-TW" dirty="0" smtClean="0"/>
              <a:t>(Fill: 50%)</a:t>
            </a:r>
            <a:endParaRPr lang="zh-TW" altLang="en-US" dirty="0" smtClean="0"/>
          </a:p>
        </p:txBody>
      </p:sp>
      <p:pic>
        <p:nvPicPr>
          <p:cNvPr id="32771" name="Picture 4"/>
          <p:cNvPicPr>
            <a:picLocks noChangeAspect="1" noChangeArrowheads="1"/>
          </p:cNvPicPr>
          <p:nvPr/>
        </p:nvPicPr>
        <p:blipFill>
          <a:blip r:embed="rId2"/>
          <a:srcRect/>
          <a:stretch>
            <a:fillRect/>
          </a:stretch>
        </p:blipFill>
        <p:spPr bwMode="auto">
          <a:xfrm>
            <a:off x="395288" y="3367088"/>
            <a:ext cx="4572000" cy="2717800"/>
          </a:xfrm>
          <a:prstGeom prst="rect">
            <a:avLst/>
          </a:prstGeom>
          <a:noFill/>
          <a:ln w="12700">
            <a:noFill/>
            <a:miter lim="800000"/>
            <a:headEnd type="none" w="sm" len="sm"/>
            <a:tailEnd type="none" w="sm" len="sm"/>
          </a:ln>
        </p:spPr>
      </p:pic>
      <p:sp>
        <p:nvSpPr>
          <p:cNvPr id="9" name="Text Box 11"/>
          <p:cNvSpPr txBox="1">
            <a:spLocks noChangeArrowheads="1"/>
          </p:cNvSpPr>
          <p:nvPr/>
        </p:nvSpPr>
        <p:spPr bwMode="auto">
          <a:xfrm>
            <a:off x="3822700" y="5170488"/>
            <a:ext cx="4927600" cy="830262"/>
          </a:xfrm>
          <a:prstGeom prst="rect">
            <a:avLst/>
          </a:prstGeom>
          <a:noFill/>
          <a:ln w="12700">
            <a:noFill/>
            <a:miter lim="800000"/>
            <a:headEnd type="none" w="sm" len="sm"/>
            <a:tailEnd type="none" w="sm" len="sm"/>
          </a:ln>
          <a:effectLst/>
        </p:spPr>
        <p:txBody>
          <a:bodyPr>
            <a:spAutoFit/>
          </a:bodyPr>
          <a:lstStyle/>
          <a:p>
            <a:pPr>
              <a:spcBef>
                <a:spcPct val="50000"/>
              </a:spcBef>
              <a:defRPr/>
            </a:pPr>
            <a:r>
              <a:rPr lang="zh-TW" altLang="en-US" sz="1600" b="1" dirty="0">
                <a:solidFill>
                  <a:srgbClr val="205788"/>
                </a:solidFill>
                <a:latin typeface="+mj-ea"/>
                <a:ea typeface="+mj-ea"/>
              </a:rPr>
              <a:t>因產品厚度差異設計造成波前不平衡流動，而不平衡的波前容易導致包風、結合線的產生，並進而導致產品變形問題。</a:t>
            </a:r>
          </a:p>
        </p:txBody>
      </p:sp>
      <p:sp>
        <p:nvSpPr>
          <p:cNvPr id="10" name="矩形 9"/>
          <p:cNvSpPr/>
          <p:nvPr/>
        </p:nvSpPr>
        <p:spPr>
          <a:xfrm>
            <a:off x="520700" y="3309938"/>
            <a:ext cx="1008063" cy="2397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32774" name="Picture 1"/>
          <p:cNvPicPr>
            <a:picLocks noChangeAspect="1" noChangeArrowheads="1"/>
          </p:cNvPicPr>
          <p:nvPr/>
        </p:nvPicPr>
        <p:blipFill>
          <a:blip r:embed="rId3"/>
          <a:srcRect/>
          <a:stretch>
            <a:fillRect/>
          </a:stretch>
        </p:blipFill>
        <p:spPr bwMode="auto">
          <a:xfrm>
            <a:off x="3759200" y="1817688"/>
            <a:ext cx="5057775" cy="2971800"/>
          </a:xfrm>
          <a:prstGeom prst="rect">
            <a:avLst/>
          </a:prstGeom>
          <a:noFill/>
          <a:ln w="9525">
            <a:noFill/>
            <a:miter lim="800000"/>
            <a:headEnd/>
            <a:tailEnd/>
          </a:ln>
        </p:spPr>
      </p:pic>
      <p:pic>
        <p:nvPicPr>
          <p:cNvPr id="32775" name="Picture 1" descr="Y:\00.行銷部專案\2012\Joanne\新聞發佈\Moldex3D Logo v2.png"/>
          <p:cNvPicPr>
            <a:picLocks noChangeAspect="1" noChangeArrowheads="1"/>
          </p:cNvPicPr>
          <p:nvPr/>
        </p:nvPicPr>
        <p:blipFill>
          <a:blip r:embed="rId4"/>
          <a:srcRect l="11420" r="10310" b="30489"/>
          <a:stretch>
            <a:fillRect/>
          </a:stretch>
        </p:blipFill>
        <p:spPr bwMode="auto">
          <a:xfrm>
            <a:off x="911225" y="5575300"/>
            <a:ext cx="587375" cy="107950"/>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zh-TW" altLang="en-US" dirty="0" smtClean="0"/>
              <a:t>原始設計分析結果 </a:t>
            </a:r>
            <a:r>
              <a:rPr lang="en-US" altLang="zh-TW" dirty="0" smtClean="0"/>
              <a:t>-</a:t>
            </a:r>
            <a:r>
              <a:rPr lang="zh-TW" altLang="en-US" dirty="0" smtClean="0"/>
              <a:t> 保壓分析 </a:t>
            </a:r>
            <a:r>
              <a:rPr lang="en-US" altLang="zh-TW" dirty="0" smtClean="0"/>
              <a:t>&amp;</a:t>
            </a:r>
            <a:r>
              <a:rPr lang="zh-TW" altLang="en-US" dirty="0" smtClean="0"/>
              <a:t> 溫度分佈</a:t>
            </a:r>
          </a:p>
        </p:txBody>
      </p:sp>
      <p:sp>
        <p:nvSpPr>
          <p:cNvPr id="8" name="內容版面配置區 7"/>
          <p:cNvSpPr>
            <a:spLocks noGrp="1"/>
          </p:cNvSpPr>
          <p:nvPr>
            <p:ph idx="1"/>
          </p:nvPr>
        </p:nvSpPr>
        <p:spPr/>
        <p:txBody>
          <a:bodyPr/>
          <a:lstStyle/>
          <a:p>
            <a:endParaRPr lang="zh-TW" altLang="en-US"/>
          </a:p>
        </p:txBody>
      </p:sp>
      <p:pic>
        <p:nvPicPr>
          <p:cNvPr id="33795" name="Picture 9"/>
          <p:cNvPicPr>
            <a:picLocks noChangeAspect="1" noChangeArrowheads="1"/>
          </p:cNvPicPr>
          <p:nvPr/>
        </p:nvPicPr>
        <p:blipFill>
          <a:blip r:embed="rId2"/>
          <a:srcRect/>
          <a:stretch>
            <a:fillRect/>
          </a:stretch>
        </p:blipFill>
        <p:spPr bwMode="auto">
          <a:xfrm>
            <a:off x="720725" y="1463675"/>
            <a:ext cx="8172450" cy="4857750"/>
          </a:xfrm>
          <a:prstGeom prst="rect">
            <a:avLst/>
          </a:prstGeom>
          <a:noFill/>
          <a:ln w="12700">
            <a:noFill/>
            <a:miter lim="800000"/>
            <a:headEnd type="none" w="sm" len="sm"/>
            <a:tailEnd type="none" w="sm" len="sm"/>
          </a:ln>
        </p:spPr>
      </p:pic>
      <p:sp>
        <p:nvSpPr>
          <p:cNvPr id="5" name="Text Box 5"/>
          <p:cNvSpPr txBox="1">
            <a:spLocks noChangeArrowheads="1"/>
          </p:cNvSpPr>
          <p:nvPr/>
        </p:nvSpPr>
        <p:spPr bwMode="auto">
          <a:xfrm>
            <a:off x="4991100" y="4635500"/>
            <a:ext cx="3954463" cy="1447800"/>
          </a:xfrm>
          <a:prstGeom prst="rect">
            <a:avLst/>
          </a:prstGeom>
          <a:noFill/>
          <a:ln w="9525">
            <a:noFill/>
            <a:miter lim="800000"/>
            <a:headEnd/>
            <a:tailEnd/>
          </a:ln>
          <a:effectLst/>
        </p:spPr>
        <p:txBody>
          <a:bodyPr>
            <a:spAutoFit/>
          </a:bodyPr>
          <a:lstStyle/>
          <a:p>
            <a:pPr>
              <a:spcBef>
                <a:spcPct val="50000"/>
              </a:spcBef>
              <a:defRPr/>
            </a:pPr>
            <a:r>
              <a:rPr lang="zh-TW" altLang="en-US" sz="1600" b="1" dirty="0">
                <a:solidFill>
                  <a:srgbClr val="205788"/>
                </a:solidFill>
                <a:latin typeface="+mj-ea"/>
                <a:ea typeface="+mj-ea"/>
              </a:rPr>
              <a:t>綠色區域為保壓結束時成品溫度仍高於</a:t>
            </a:r>
            <a:r>
              <a:rPr lang="en-US" altLang="zh-TW" sz="1600" b="1" dirty="0">
                <a:solidFill>
                  <a:srgbClr val="205788"/>
                </a:solidFill>
                <a:latin typeface="+mj-ea"/>
                <a:ea typeface="+mj-ea"/>
              </a:rPr>
              <a:t>230</a:t>
            </a:r>
            <a:r>
              <a:rPr lang="zh-TW" altLang="en-US" sz="1600" b="1" dirty="0">
                <a:solidFill>
                  <a:srgbClr val="205788"/>
                </a:solidFill>
                <a:latin typeface="+mj-ea"/>
                <a:ea typeface="+mj-ea"/>
              </a:rPr>
              <a:t>度</a:t>
            </a:r>
            <a:r>
              <a:rPr lang="en-US" altLang="zh-TW" sz="1600" b="1" dirty="0">
                <a:solidFill>
                  <a:srgbClr val="205788"/>
                </a:solidFill>
                <a:latin typeface="+mj-ea"/>
                <a:ea typeface="+mj-ea"/>
              </a:rPr>
              <a:t>C</a:t>
            </a:r>
            <a:r>
              <a:rPr lang="zh-TW" altLang="en-US" sz="1600" b="1" dirty="0">
                <a:solidFill>
                  <a:srgbClr val="205788"/>
                </a:solidFill>
                <a:latin typeface="+mj-ea"/>
                <a:ea typeface="+mj-ea"/>
              </a:rPr>
              <a:t>以上區域範圍。</a:t>
            </a:r>
          </a:p>
          <a:p>
            <a:pPr>
              <a:spcBef>
                <a:spcPct val="50000"/>
              </a:spcBef>
              <a:defRPr/>
            </a:pPr>
            <a:r>
              <a:rPr lang="zh-TW" altLang="en-US" sz="1600" b="1" dirty="0">
                <a:solidFill>
                  <a:srgbClr val="205788"/>
                </a:solidFill>
                <a:latin typeface="+mj-ea"/>
                <a:ea typeface="+mj-ea"/>
              </a:rPr>
              <a:t>局部高肉厚區域容易因為內部熱源散去不易而仍保持高溫，容易導致產品有塑料收縮不均的問題。</a:t>
            </a:r>
          </a:p>
        </p:txBody>
      </p:sp>
      <p:sp>
        <p:nvSpPr>
          <p:cNvPr id="6" name="矩形 5"/>
          <p:cNvSpPr/>
          <p:nvPr/>
        </p:nvSpPr>
        <p:spPr>
          <a:xfrm>
            <a:off x="915988" y="1574800"/>
            <a:ext cx="927100" cy="1444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33798" name="Picture 1" descr="Y:\00.行銷部專案\2012\Joanne\新聞發佈\Moldex3D Logo v2.png"/>
          <p:cNvPicPr>
            <a:picLocks noChangeAspect="1" noChangeArrowheads="1"/>
          </p:cNvPicPr>
          <p:nvPr/>
        </p:nvPicPr>
        <p:blipFill>
          <a:blip r:embed="rId3"/>
          <a:srcRect l="11420" r="10310" b="30489"/>
          <a:stretch>
            <a:fillRect/>
          </a:stretch>
        </p:blipFill>
        <p:spPr bwMode="auto">
          <a:xfrm>
            <a:off x="1660525" y="5441950"/>
            <a:ext cx="587375" cy="1095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zh-TW" altLang="en-US" dirty="0" smtClean="0"/>
              <a:t>原始設計分析結果 </a:t>
            </a:r>
            <a:r>
              <a:rPr lang="en-US" altLang="zh-TW" dirty="0" smtClean="0"/>
              <a:t>-</a:t>
            </a:r>
            <a:r>
              <a:rPr lang="zh-TW" altLang="en-US" dirty="0" smtClean="0"/>
              <a:t> 冷卻分析</a:t>
            </a:r>
          </a:p>
        </p:txBody>
      </p:sp>
      <p:pic>
        <p:nvPicPr>
          <p:cNvPr id="34819" name="Picture 9"/>
          <p:cNvPicPr>
            <a:picLocks noChangeAspect="1" noChangeArrowheads="1"/>
          </p:cNvPicPr>
          <p:nvPr/>
        </p:nvPicPr>
        <p:blipFill>
          <a:blip r:embed="rId2"/>
          <a:srcRect/>
          <a:stretch>
            <a:fillRect/>
          </a:stretch>
        </p:blipFill>
        <p:spPr bwMode="auto">
          <a:xfrm>
            <a:off x="541338" y="3240088"/>
            <a:ext cx="4572000" cy="2717800"/>
          </a:xfrm>
          <a:prstGeom prst="rect">
            <a:avLst/>
          </a:prstGeom>
          <a:noFill/>
          <a:ln w="12700">
            <a:noFill/>
            <a:miter lim="800000"/>
            <a:headEnd type="none" w="sm" len="sm"/>
            <a:tailEnd type="none" w="sm" len="sm"/>
          </a:ln>
        </p:spPr>
      </p:pic>
      <p:pic>
        <p:nvPicPr>
          <p:cNvPr id="34820" name="Picture 10"/>
          <p:cNvPicPr>
            <a:picLocks noChangeAspect="1" noChangeArrowheads="1"/>
          </p:cNvPicPr>
          <p:nvPr/>
        </p:nvPicPr>
        <p:blipFill>
          <a:blip r:embed="rId3"/>
          <a:srcRect/>
          <a:stretch>
            <a:fillRect/>
          </a:stretch>
        </p:blipFill>
        <p:spPr bwMode="auto">
          <a:xfrm>
            <a:off x="4657725" y="1387475"/>
            <a:ext cx="4170363" cy="2479675"/>
          </a:xfrm>
          <a:prstGeom prst="rect">
            <a:avLst/>
          </a:prstGeom>
          <a:noFill/>
          <a:ln w="12700">
            <a:solidFill>
              <a:schemeClr val="tx1"/>
            </a:solidFill>
            <a:miter lim="800000"/>
            <a:headEnd type="none" w="sm" len="sm"/>
            <a:tailEnd type="none" w="sm" len="sm"/>
          </a:ln>
        </p:spPr>
      </p:pic>
      <p:sp>
        <p:nvSpPr>
          <p:cNvPr id="7" name="Text Box 11"/>
          <p:cNvSpPr txBox="1">
            <a:spLocks noChangeArrowheads="1"/>
          </p:cNvSpPr>
          <p:nvPr/>
        </p:nvSpPr>
        <p:spPr bwMode="auto">
          <a:xfrm>
            <a:off x="835025" y="1630363"/>
            <a:ext cx="3494088" cy="1200150"/>
          </a:xfrm>
          <a:prstGeom prst="rect">
            <a:avLst/>
          </a:prstGeom>
          <a:noFill/>
          <a:ln w="9525">
            <a:noFill/>
            <a:miter lim="800000"/>
            <a:headEnd/>
            <a:tailEnd/>
          </a:ln>
          <a:effectLst/>
        </p:spPr>
        <p:txBody>
          <a:bodyPr>
            <a:spAutoFit/>
          </a:bodyPr>
          <a:lstStyle/>
          <a:p>
            <a:pPr>
              <a:spcBef>
                <a:spcPct val="50000"/>
              </a:spcBef>
              <a:defRPr/>
            </a:pPr>
            <a:r>
              <a:rPr lang="zh-TW" altLang="en-US" sz="1600" b="1" dirty="0">
                <a:solidFill>
                  <a:srgbClr val="205788"/>
                </a:solidFill>
                <a:latin typeface="+mj-ea"/>
                <a:ea typeface="+mj-ea"/>
              </a:rPr>
              <a:t>紅色區域為冷卻結束時成品仍有出現積熱區域範圍。</a:t>
            </a:r>
          </a:p>
          <a:p>
            <a:pPr>
              <a:spcBef>
                <a:spcPct val="50000"/>
              </a:spcBef>
              <a:defRPr/>
            </a:pPr>
            <a:r>
              <a:rPr lang="zh-TW" altLang="en-US" sz="1600" b="1" dirty="0">
                <a:solidFill>
                  <a:srgbClr val="205788"/>
                </a:solidFill>
                <a:latin typeface="+mj-ea"/>
                <a:ea typeface="+mj-ea"/>
              </a:rPr>
              <a:t>高積熱區域容易導致產品有變形的問題並且容易延長週期所需冷卻時間。</a:t>
            </a:r>
            <a:endParaRPr kumimoji="0" lang="en-US" altLang="zh-TW" b="1" dirty="0">
              <a:ea typeface="標楷體" pitchFamily="65" charset="-120"/>
            </a:endParaRPr>
          </a:p>
        </p:txBody>
      </p:sp>
      <p:grpSp>
        <p:nvGrpSpPr>
          <p:cNvPr id="2" name="Group 12"/>
          <p:cNvGrpSpPr>
            <a:grpSpLocks/>
          </p:cNvGrpSpPr>
          <p:nvPr/>
        </p:nvGrpSpPr>
        <p:grpSpPr bwMode="auto">
          <a:xfrm>
            <a:off x="3343275" y="5067300"/>
            <a:ext cx="5632450" cy="1314450"/>
            <a:chOff x="1327" y="2736"/>
            <a:chExt cx="4232" cy="1272"/>
          </a:xfrm>
        </p:grpSpPr>
        <p:sp>
          <p:nvSpPr>
            <p:cNvPr id="34826" name="Freeform 13"/>
            <p:cNvSpPr>
              <a:spLocks/>
            </p:cNvSpPr>
            <p:nvPr/>
          </p:nvSpPr>
          <p:spPr bwMode="auto">
            <a:xfrm>
              <a:off x="3076" y="3137"/>
              <a:ext cx="1592" cy="507"/>
            </a:xfrm>
            <a:custGeom>
              <a:avLst/>
              <a:gdLst>
                <a:gd name="T0" fmla="*/ 47 w 3185"/>
                <a:gd name="T1" fmla="*/ 2 h 1015"/>
                <a:gd name="T2" fmla="*/ 44 w 3185"/>
                <a:gd name="T3" fmla="*/ 13 h 1015"/>
                <a:gd name="T4" fmla="*/ 41 w 3185"/>
                <a:gd name="T5" fmla="*/ 22 h 1015"/>
                <a:gd name="T6" fmla="*/ 34 w 3185"/>
                <a:gd name="T7" fmla="*/ 33 h 1015"/>
                <a:gd name="T8" fmla="*/ 25 w 3185"/>
                <a:gd name="T9" fmla="*/ 44 h 1015"/>
                <a:gd name="T10" fmla="*/ 10 w 3185"/>
                <a:gd name="T11" fmla="*/ 56 h 1015"/>
                <a:gd name="T12" fmla="*/ 0 w 3185"/>
                <a:gd name="T13" fmla="*/ 62 h 1015"/>
                <a:gd name="T14" fmla="*/ 13 w 3185"/>
                <a:gd name="T15" fmla="*/ 62 h 1015"/>
                <a:gd name="T16" fmla="*/ 35 w 3185"/>
                <a:gd name="T17" fmla="*/ 62 h 1015"/>
                <a:gd name="T18" fmla="*/ 68 w 3185"/>
                <a:gd name="T19" fmla="*/ 63 h 1015"/>
                <a:gd name="T20" fmla="*/ 71 w 3185"/>
                <a:gd name="T21" fmla="*/ 62 h 1015"/>
                <a:gd name="T22" fmla="*/ 100 w 3185"/>
                <a:gd name="T23" fmla="*/ 62 h 1015"/>
                <a:gd name="T24" fmla="*/ 124 w 3185"/>
                <a:gd name="T25" fmla="*/ 60 h 1015"/>
                <a:gd name="T26" fmla="*/ 149 w 3185"/>
                <a:gd name="T27" fmla="*/ 57 h 1015"/>
                <a:gd name="T28" fmla="*/ 153 w 3185"/>
                <a:gd name="T29" fmla="*/ 55 h 1015"/>
                <a:gd name="T30" fmla="*/ 165 w 3185"/>
                <a:gd name="T31" fmla="*/ 51 h 1015"/>
                <a:gd name="T32" fmla="*/ 171 w 3185"/>
                <a:gd name="T33" fmla="*/ 45 h 1015"/>
                <a:gd name="T34" fmla="*/ 176 w 3185"/>
                <a:gd name="T35" fmla="*/ 37 h 1015"/>
                <a:gd name="T36" fmla="*/ 184 w 3185"/>
                <a:gd name="T37" fmla="*/ 26 h 1015"/>
                <a:gd name="T38" fmla="*/ 192 w 3185"/>
                <a:gd name="T39" fmla="*/ 14 h 1015"/>
                <a:gd name="T40" fmla="*/ 199 w 3185"/>
                <a:gd name="T41" fmla="*/ 0 h 1015"/>
                <a:gd name="T42" fmla="*/ 175 w 3185"/>
                <a:gd name="T43" fmla="*/ 1 h 1015"/>
                <a:gd name="T44" fmla="*/ 153 w 3185"/>
                <a:gd name="T45" fmla="*/ 4 h 1015"/>
                <a:gd name="T46" fmla="*/ 115 w 3185"/>
                <a:gd name="T47" fmla="*/ 6 h 1015"/>
                <a:gd name="T48" fmla="*/ 95 w 3185"/>
                <a:gd name="T49" fmla="*/ 7 h 1015"/>
                <a:gd name="T50" fmla="*/ 79 w 3185"/>
                <a:gd name="T51" fmla="*/ 6 h 1015"/>
                <a:gd name="T52" fmla="*/ 62 w 3185"/>
                <a:gd name="T53" fmla="*/ 4 h 1015"/>
                <a:gd name="T54" fmla="*/ 53 w 3185"/>
                <a:gd name="T55" fmla="*/ 3 h 1015"/>
                <a:gd name="T56" fmla="*/ 47 w 3185"/>
                <a:gd name="T57" fmla="*/ 2 h 10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85"/>
                <a:gd name="T88" fmla="*/ 0 h 1015"/>
                <a:gd name="T89" fmla="*/ 3185 w 3185"/>
                <a:gd name="T90" fmla="*/ 1015 h 10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85" h="1015">
                  <a:moveTo>
                    <a:pt x="753" y="35"/>
                  </a:moveTo>
                  <a:lnTo>
                    <a:pt x="709" y="210"/>
                  </a:lnTo>
                  <a:lnTo>
                    <a:pt x="657" y="359"/>
                  </a:lnTo>
                  <a:lnTo>
                    <a:pt x="552" y="534"/>
                  </a:lnTo>
                  <a:lnTo>
                    <a:pt x="403" y="709"/>
                  </a:lnTo>
                  <a:lnTo>
                    <a:pt x="167" y="901"/>
                  </a:lnTo>
                  <a:lnTo>
                    <a:pt x="0" y="997"/>
                  </a:lnTo>
                  <a:lnTo>
                    <a:pt x="219" y="1006"/>
                  </a:lnTo>
                  <a:lnTo>
                    <a:pt x="560" y="1006"/>
                  </a:lnTo>
                  <a:lnTo>
                    <a:pt x="1094" y="1015"/>
                  </a:lnTo>
                  <a:lnTo>
                    <a:pt x="1138" y="1006"/>
                  </a:lnTo>
                  <a:lnTo>
                    <a:pt x="1610" y="997"/>
                  </a:lnTo>
                  <a:lnTo>
                    <a:pt x="1995" y="971"/>
                  </a:lnTo>
                  <a:lnTo>
                    <a:pt x="2389" y="919"/>
                  </a:lnTo>
                  <a:lnTo>
                    <a:pt x="2450" y="893"/>
                  </a:lnTo>
                  <a:lnTo>
                    <a:pt x="2643" y="831"/>
                  </a:lnTo>
                  <a:lnTo>
                    <a:pt x="2739" y="735"/>
                  </a:lnTo>
                  <a:lnTo>
                    <a:pt x="2827" y="595"/>
                  </a:lnTo>
                  <a:lnTo>
                    <a:pt x="2958" y="420"/>
                  </a:lnTo>
                  <a:lnTo>
                    <a:pt x="3072" y="228"/>
                  </a:lnTo>
                  <a:lnTo>
                    <a:pt x="3185" y="0"/>
                  </a:lnTo>
                  <a:lnTo>
                    <a:pt x="2800" y="26"/>
                  </a:lnTo>
                  <a:lnTo>
                    <a:pt x="2459" y="70"/>
                  </a:lnTo>
                  <a:lnTo>
                    <a:pt x="1847" y="105"/>
                  </a:lnTo>
                  <a:lnTo>
                    <a:pt x="1523" y="114"/>
                  </a:lnTo>
                  <a:lnTo>
                    <a:pt x="1269" y="96"/>
                  </a:lnTo>
                  <a:lnTo>
                    <a:pt x="1007" y="79"/>
                  </a:lnTo>
                  <a:lnTo>
                    <a:pt x="858" y="53"/>
                  </a:lnTo>
                  <a:lnTo>
                    <a:pt x="753" y="35"/>
                  </a:lnTo>
                </a:path>
              </a:pathLst>
            </a:custGeom>
            <a:noFill/>
            <a:ln w="19050">
              <a:solidFill>
                <a:srgbClr val="000000"/>
              </a:solidFill>
              <a:prstDash val="solid"/>
              <a:round/>
              <a:headEnd/>
              <a:tailEnd/>
            </a:ln>
          </p:spPr>
          <p:txBody>
            <a:bodyPr/>
            <a:lstStyle/>
            <a:p>
              <a:endParaRPr lang="zh-TW" altLang="en-US"/>
            </a:p>
          </p:txBody>
        </p:sp>
        <p:sp>
          <p:nvSpPr>
            <p:cNvPr id="34827" name="Line 14"/>
            <p:cNvSpPr>
              <a:spLocks noChangeShapeType="1"/>
            </p:cNvSpPr>
            <p:nvPr/>
          </p:nvSpPr>
          <p:spPr bwMode="auto">
            <a:xfrm>
              <a:off x="1389" y="3843"/>
              <a:ext cx="0" cy="18"/>
            </a:xfrm>
            <a:prstGeom prst="line">
              <a:avLst/>
            </a:prstGeom>
            <a:noFill/>
            <a:ln w="0">
              <a:solidFill>
                <a:srgbClr val="000000"/>
              </a:solidFill>
              <a:round/>
              <a:headEnd/>
              <a:tailEnd/>
            </a:ln>
          </p:spPr>
          <p:txBody>
            <a:bodyPr/>
            <a:lstStyle/>
            <a:p>
              <a:endParaRPr lang="zh-TW" altLang="en-US"/>
            </a:p>
          </p:txBody>
        </p:sp>
        <p:grpSp>
          <p:nvGrpSpPr>
            <p:cNvPr id="3" name="Group 15"/>
            <p:cNvGrpSpPr>
              <a:grpSpLocks/>
            </p:cNvGrpSpPr>
            <p:nvPr/>
          </p:nvGrpSpPr>
          <p:grpSpPr bwMode="auto">
            <a:xfrm>
              <a:off x="1542" y="3232"/>
              <a:ext cx="387" cy="545"/>
              <a:chOff x="1573" y="1386"/>
              <a:chExt cx="387" cy="545"/>
            </a:xfrm>
          </p:grpSpPr>
          <p:sp>
            <p:nvSpPr>
              <p:cNvPr id="34897" name="Oval 16"/>
              <p:cNvSpPr>
                <a:spLocks noChangeArrowheads="1"/>
              </p:cNvSpPr>
              <p:nvPr/>
            </p:nvSpPr>
            <p:spPr bwMode="auto">
              <a:xfrm>
                <a:off x="1573" y="1861"/>
                <a:ext cx="65" cy="70"/>
              </a:xfrm>
              <a:prstGeom prst="ellipse">
                <a:avLst/>
              </a:prstGeom>
              <a:noFill/>
              <a:ln w="9525">
                <a:solidFill>
                  <a:srgbClr val="000000"/>
                </a:solidFill>
                <a:round/>
                <a:headEnd/>
                <a:tailEnd/>
              </a:ln>
            </p:spPr>
            <p:txBody>
              <a:bodyPr/>
              <a:lstStyle/>
              <a:p>
                <a:endParaRPr lang="zh-TW" altLang="en-US"/>
              </a:p>
            </p:txBody>
          </p:sp>
          <p:sp>
            <p:nvSpPr>
              <p:cNvPr id="34898" name="Oval 17"/>
              <p:cNvSpPr>
                <a:spLocks noChangeArrowheads="1"/>
              </p:cNvSpPr>
              <p:nvPr/>
            </p:nvSpPr>
            <p:spPr bwMode="auto">
              <a:xfrm>
                <a:off x="1894" y="1386"/>
                <a:ext cx="66" cy="70"/>
              </a:xfrm>
              <a:prstGeom prst="ellipse">
                <a:avLst/>
              </a:prstGeom>
              <a:noFill/>
              <a:ln w="9525">
                <a:solidFill>
                  <a:srgbClr val="000000"/>
                </a:solidFill>
                <a:round/>
                <a:headEnd/>
                <a:tailEnd/>
              </a:ln>
            </p:spPr>
            <p:txBody>
              <a:bodyPr/>
              <a:lstStyle/>
              <a:p>
                <a:endParaRPr lang="zh-TW" altLang="en-US"/>
              </a:p>
            </p:txBody>
          </p:sp>
          <p:sp>
            <p:nvSpPr>
              <p:cNvPr id="34899" name="Line 18"/>
              <p:cNvSpPr>
                <a:spLocks noChangeShapeType="1"/>
              </p:cNvSpPr>
              <p:nvPr/>
            </p:nvSpPr>
            <p:spPr bwMode="auto">
              <a:xfrm flipV="1">
                <a:off x="1581" y="1395"/>
                <a:ext cx="322" cy="475"/>
              </a:xfrm>
              <a:prstGeom prst="line">
                <a:avLst/>
              </a:prstGeom>
              <a:noFill/>
              <a:ln w="9525">
                <a:solidFill>
                  <a:srgbClr val="000000"/>
                </a:solidFill>
                <a:round/>
                <a:headEnd/>
                <a:tailEnd/>
              </a:ln>
            </p:spPr>
            <p:txBody>
              <a:bodyPr/>
              <a:lstStyle/>
              <a:p>
                <a:endParaRPr lang="zh-TW" altLang="en-US"/>
              </a:p>
            </p:txBody>
          </p:sp>
          <p:sp>
            <p:nvSpPr>
              <p:cNvPr id="34900" name="Line 19"/>
              <p:cNvSpPr>
                <a:spLocks noChangeShapeType="1"/>
              </p:cNvSpPr>
              <p:nvPr/>
            </p:nvSpPr>
            <p:spPr bwMode="auto">
              <a:xfrm flipV="1">
                <a:off x="1632" y="1437"/>
                <a:ext cx="321" cy="474"/>
              </a:xfrm>
              <a:prstGeom prst="line">
                <a:avLst/>
              </a:prstGeom>
              <a:noFill/>
              <a:ln w="9525">
                <a:solidFill>
                  <a:srgbClr val="000000"/>
                </a:solidFill>
                <a:round/>
                <a:headEnd/>
                <a:tailEnd/>
              </a:ln>
            </p:spPr>
            <p:txBody>
              <a:bodyPr/>
              <a:lstStyle/>
              <a:p>
                <a:endParaRPr lang="zh-TW" altLang="en-US"/>
              </a:p>
            </p:txBody>
          </p:sp>
          <p:sp>
            <p:nvSpPr>
              <p:cNvPr id="34901" name="Freeform 20"/>
              <p:cNvSpPr>
                <a:spLocks/>
              </p:cNvSpPr>
              <p:nvPr/>
            </p:nvSpPr>
            <p:spPr bwMode="auto">
              <a:xfrm>
                <a:off x="1847" y="1405"/>
                <a:ext cx="105" cy="102"/>
              </a:xfrm>
              <a:custGeom>
                <a:avLst/>
                <a:gdLst>
                  <a:gd name="T0" fmla="*/ 0 w 210"/>
                  <a:gd name="T1" fmla="*/ 11 h 204"/>
                  <a:gd name="T2" fmla="*/ 7 w 210"/>
                  <a:gd name="T3" fmla="*/ 0 h 204"/>
                  <a:gd name="T4" fmla="*/ 13 w 210"/>
                  <a:gd name="T5" fmla="*/ 3 h 204"/>
                  <a:gd name="T6" fmla="*/ 7 w 210"/>
                  <a:gd name="T7" fmla="*/ 13 h 204"/>
                  <a:gd name="T8" fmla="*/ 0 w 210"/>
                  <a:gd name="T9" fmla="*/ 11 h 204"/>
                  <a:gd name="T10" fmla="*/ 0 60000 65536"/>
                  <a:gd name="T11" fmla="*/ 0 60000 65536"/>
                  <a:gd name="T12" fmla="*/ 0 60000 65536"/>
                  <a:gd name="T13" fmla="*/ 0 60000 65536"/>
                  <a:gd name="T14" fmla="*/ 0 60000 65536"/>
                  <a:gd name="T15" fmla="*/ 0 w 210"/>
                  <a:gd name="T16" fmla="*/ 0 h 204"/>
                  <a:gd name="T17" fmla="*/ 210 w 210"/>
                  <a:gd name="T18" fmla="*/ 204 h 204"/>
                </a:gdLst>
                <a:ahLst/>
                <a:cxnLst>
                  <a:cxn ang="T10">
                    <a:pos x="T0" y="T1"/>
                  </a:cxn>
                  <a:cxn ang="T11">
                    <a:pos x="T2" y="T3"/>
                  </a:cxn>
                  <a:cxn ang="T12">
                    <a:pos x="T4" y="T5"/>
                  </a:cxn>
                  <a:cxn ang="T13">
                    <a:pos x="T6" y="T7"/>
                  </a:cxn>
                  <a:cxn ang="T14">
                    <a:pos x="T8" y="T9"/>
                  </a:cxn>
                </a:cxnLst>
                <a:rect l="T15" t="T16" r="T17" b="T18"/>
                <a:pathLst>
                  <a:path w="210" h="204">
                    <a:moveTo>
                      <a:pt x="0" y="166"/>
                    </a:moveTo>
                    <a:lnTo>
                      <a:pt x="111" y="0"/>
                    </a:lnTo>
                    <a:lnTo>
                      <a:pt x="210" y="60"/>
                    </a:lnTo>
                    <a:lnTo>
                      <a:pt x="111" y="204"/>
                    </a:lnTo>
                    <a:lnTo>
                      <a:pt x="0" y="166"/>
                    </a:lnTo>
                    <a:close/>
                  </a:path>
                </a:pathLst>
              </a:custGeom>
              <a:solidFill>
                <a:srgbClr val="FFFFFF"/>
              </a:solidFill>
              <a:ln w="0">
                <a:solidFill>
                  <a:srgbClr val="FFFFFF"/>
                </a:solidFill>
                <a:prstDash val="solid"/>
                <a:round/>
                <a:headEnd/>
                <a:tailEnd/>
              </a:ln>
            </p:spPr>
            <p:txBody>
              <a:bodyPr/>
              <a:lstStyle/>
              <a:p>
                <a:endParaRPr lang="zh-TW" altLang="en-US"/>
              </a:p>
            </p:txBody>
          </p:sp>
          <p:sp>
            <p:nvSpPr>
              <p:cNvPr id="34902" name="Line 21"/>
              <p:cNvSpPr>
                <a:spLocks noChangeShapeType="1"/>
              </p:cNvSpPr>
              <p:nvPr/>
            </p:nvSpPr>
            <p:spPr bwMode="auto">
              <a:xfrm flipV="1">
                <a:off x="1641" y="1419"/>
                <a:ext cx="304" cy="446"/>
              </a:xfrm>
              <a:prstGeom prst="line">
                <a:avLst/>
              </a:prstGeom>
              <a:noFill/>
              <a:ln w="19050">
                <a:solidFill>
                  <a:srgbClr val="808080"/>
                </a:solidFill>
                <a:round/>
                <a:headEnd/>
                <a:tailEnd/>
              </a:ln>
            </p:spPr>
            <p:txBody>
              <a:bodyPr/>
              <a:lstStyle/>
              <a:p>
                <a:endParaRPr lang="zh-TW" altLang="en-US"/>
              </a:p>
            </p:txBody>
          </p:sp>
        </p:grpSp>
        <p:grpSp>
          <p:nvGrpSpPr>
            <p:cNvPr id="4" name="Group 22"/>
            <p:cNvGrpSpPr>
              <a:grpSpLocks/>
            </p:cNvGrpSpPr>
            <p:nvPr/>
          </p:nvGrpSpPr>
          <p:grpSpPr bwMode="auto">
            <a:xfrm>
              <a:off x="1761" y="3232"/>
              <a:ext cx="387" cy="545"/>
              <a:chOff x="1792" y="1386"/>
              <a:chExt cx="387" cy="545"/>
            </a:xfrm>
          </p:grpSpPr>
          <p:sp>
            <p:nvSpPr>
              <p:cNvPr id="34891" name="Oval 23"/>
              <p:cNvSpPr>
                <a:spLocks noChangeArrowheads="1"/>
              </p:cNvSpPr>
              <p:nvPr/>
            </p:nvSpPr>
            <p:spPr bwMode="auto">
              <a:xfrm>
                <a:off x="1792" y="1861"/>
                <a:ext cx="65" cy="70"/>
              </a:xfrm>
              <a:prstGeom prst="ellipse">
                <a:avLst/>
              </a:prstGeom>
              <a:noFill/>
              <a:ln w="9525">
                <a:solidFill>
                  <a:srgbClr val="000000"/>
                </a:solidFill>
                <a:round/>
                <a:headEnd/>
                <a:tailEnd/>
              </a:ln>
            </p:spPr>
            <p:txBody>
              <a:bodyPr/>
              <a:lstStyle/>
              <a:p>
                <a:endParaRPr lang="zh-TW" altLang="en-US"/>
              </a:p>
            </p:txBody>
          </p:sp>
          <p:sp>
            <p:nvSpPr>
              <p:cNvPr id="34892" name="Oval 24"/>
              <p:cNvSpPr>
                <a:spLocks noChangeArrowheads="1"/>
              </p:cNvSpPr>
              <p:nvPr/>
            </p:nvSpPr>
            <p:spPr bwMode="auto">
              <a:xfrm>
                <a:off x="2113" y="1386"/>
                <a:ext cx="66" cy="70"/>
              </a:xfrm>
              <a:prstGeom prst="ellipse">
                <a:avLst/>
              </a:prstGeom>
              <a:noFill/>
              <a:ln w="9525">
                <a:solidFill>
                  <a:srgbClr val="000000"/>
                </a:solidFill>
                <a:round/>
                <a:headEnd/>
                <a:tailEnd/>
              </a:ln>
            </p:spPr>
            <p:txBody>
              <a:bodyPr/>
              <a:lstStyle/>
              <a:p>
                <a:endParaRPr lang="zh-TW" altLang="en-US"/>
              </a:p>
            </p:txBody>
          </p:sp>
          <p:sp>
            <p:nvSpPr>
              <p:cNvPr id="34893" name="Line 25"/>
              <p:cNvSpPr>
                <a:spLocks noChangeShapeType="1"/>
              </p:cNvSpPr>
              <p:nvPr/>
            </p:nvSpPr>
            <p:spPr bwMode="auto">
              <a:xfrm flipV="1">
                <a:off x="1800" y="1395"/>
                <a:ext cx="322" cy="475"/>
              </a:xfrm>
              <a:prstGeom prst="line">
                <a:avLst/>
              </a:prstGeom>
              <a:noFill/>
              <a:ln w="9525">
                <a:solidFill>
                  <a:srgbClr val="000000"/>
                </a:solidFill>
                <a:round/>
                <a:headEnd/>
                <a:tailEnd/>
              </a:ln>
            </p:spPr>
            <p:txBody>
              <a:bodyPr/>
              <a:lstStyle/>
              <a:p>
                <a:endParaRPr lang="zh-TW" altLang="en-US"/>
              </a:p>
            </p:txBody>
          </p:sp>
          <p:sp>
            <p:nvSpPr>
              <p:cNvPr id="34894" name="Line 26"/>
              <p:cNvSpPr>
                <a:spLocks noChangeShapeType="1"/>
              </p:cNvSpPr>
              <p:nvPr/>
            </p:nvSpPr>
            <p:spPr bwMode="auto">
              <a:xfrm flipV="1">
                <a:off x="1851" y="1437"/>
                <a:ext cx="321" cy="474"/>
              </a:xfrm>
              <a:prstGeom prst="line">
                <a:avLst/>
              </a:prstGeom>
              <a:noFill/>
              <a:ln w="9525">
                <a:solidFill>
                  <a:srgbClr val="000000"/>
                </a:solidFill>
                <a:round/>
                <a:headEnd/>
                <a:tailEnd/>
              </a:ln>
            </p:spPr>
            <p:txBody>
              <a:bodyPr/>
              <a:lstStyle/>
              <a:p>
                <a:endParaRPr lang="zh-TW" altLang="en-US"/>
              </a:p>
            </p:txBody>
          </p:sp>
          <p:sp>
            <p:nvSpPr>
              <p:cNvPr id="34895" name="Freeform 27"/>
              <p:cNvSpPr>
                <a:spLocks/>
              </p:cNvSpPr>
              <p:nvPr/>
            </p:nvSpPr>
            <p:spPr bwMode="auto">
              <a:xfrm>
                <a:off x="2066" y="1405"/>
                <a:ext cx="105" cy="102"/>
              </a:xfrm>
              <a:custGeom>
                <a:avLst/>
                <a:gdLst>
                  <a:gd name="T0" fmla="*/ 0 w 210"/>
                  <a:gd name="T1" fmla="*/ 11 h 204"/>
                  <a:gd name="T2" fmla="*/ 7 w 210"/>
                  <a:gd name="T3" fmla="*/ 0 h 204"/>
                  <a:gd name="T4" fmla="*/ 13 w 210"/>
                  <a:gd name="T5" fmla="*/ 3 h 204"/>
                  <a:gd name="T6" fmla="*/ 7 w 210"/>
                  <a:gd name="T7" fmla="*/ 13 h 204"/>
                  <a:gd name="T8" fmla="*/ 0 w 210"/>
                  <a:gd name="T9" fmla="*/ 11 h 204"/>
                  <a:gd name="T10" fmla="*/ 0 60000 65536"/>
                  <a:gd name="T11" fmla="*/ 0 60000 65536"/>
                  <a:gd name="T12" fmla="*/ 0 60000 65536"/>
                  <a:gd name="T13" fmla="*/ 0 60000 65536"/>
                  <a:gd name="T14" fmla="*/ 0 60000 65536"/>
                  <a:gd name="T15" fmla="*/ 0 w 210"/>
                  <a:gd name="T16" fmla="*/ 0 h 204"/>
                  <a:gd name="T17" fmla="*/ 210 w 210"/>
                  <a:gd name="T18" fmla="*/ 204 h 204"/>
                </a:gdLst>
                <a:ahLst/>
                <a:cxnLst>
                  <a:cxn ang="T10">
                    <a:pos x="T0" y="T1"/>
                  </a:cxn>
                  <a:cxn ang="T11">
                    <a:pos x="T2" y="T3"/>
                  </a:cxn>
                  <a:cxn ang="T12">
                    <a:pos x="T4" y="T5"/>
                  </a:cxn>
                  <a:cxn ang="T13">
                    <a:pos x="T6" y="T7"/>
                  </a:cxn>
                  <a:cxn ang="T14">
                    <a:pos x="T8" y="T9"/>
                  </a:cxn>
                </a:cxnLst>
                <a:rect l="T15" t="T16" r="T17" b="T18"/>
                <a:pathLst>
                  <a:path w="210" h="204">
                    <a:moveTo>
                      <a:pt x="0" y="166"/>
                    </a:moveTo>
                    <a:lnTo>
                      <a:pt x="111" y="0"/>
                    </a:lnTo>
                    <a:lnTo>
                      <a:pt x="210" y="60"/>
                    </a:lnTo>
                    <a:lnTo>
                      <a:pt x="111" y="204"/>
                    </a:lnTo>
                    <a:lnTo>
                      <a:pt x="0" y="166"/>
                    </a:lnTo>
                    <a:close/>
                  </a:path>
                </a:pathLst>
              </a:custGeom>
              <a:solidFill>
                <a:srgbClr val="FFFFFF"/>
              </a:solidFill>
              <a:ln w="0">
                <a:solidFill>
                  <a:srgbClr val="FFFFFF"/>
                </a:solidFill>
                <a:prstDash val="solid"/>
                <a:round/>
                <a:headEnd/>
                <a:tailEnd/>
              </a:ln>
            </p:spPr>
            <p:txBody>
              <a:bodyPr/>
              <a:lstStyle/>
              <a:p>
                <a:endParaRPr lang="zh-TW" altLang="en-US"/>
              </a:p>
            </p:txBody>
          </p:sp>
          <p:sp>
            <p:nvSpPr>
              <p:cNvPr id="34896" name="Line 28"/>
              <p:cNvSpPr>
                <a:spLocks noChangeShapeType="1"/>
              </p:cNvSpPr>
              <p:nvPr/>
            </p:nvSpPr>
            <p:spPr bwMode="auto">
              <a:xfrm flipV="1">
                <a:off x="1859" y="1419"/>
                <a:ext cx="304" cy="446"/>
              </a:xfrm>
              <a:prstGeom prst="line">
                <a:avLst/>
              </a:prstGeom>
              <a:noFill/>
              <a:ln w="19050">
                <a:solidFill>
                  <a:srgbClr val="808080"/>
                </a:solidFill>
                <a:round/>
                <a:headEnd/>
                <a:tailEnd/>
              </a:ln>
            </p:spPr>
            <p:txBody>
              <a:bodyPr/>
              <a:lstStyle/>
              <a:p>
                <a:endParaRPr lang="zh-TW" altLang="en-US"/>
              </a:p>
            </p:txBody>
          </p:sp>
        </p:grpSp>
        <p:grpSp>
          <p:nvGrpSpPr>
            <p:cNvPr id="5" name="Group 29"/>
            <p:cNvGrpSpPr>
              <a:grpSpLocks/>
            </p:cNvGrpSpPr>
            <p:nvPr/>
          </p:nvGrpSpPr>
          <p:grpSpPr bwMode="auto">
            <a:xfrm>
              <a:off x="2010" y="3246"/>
              <a:ext cx="387" cy="544"/>
              <a:chOff x="2041" y="1400"/>
              <a:chExt cx="387" cy="544"/>
            </a:xfrm>
          </p:grpSpPr>
          <p:sp>
            <p:nvSpPr>
              <p:cNvPr id="34885" name="Oval 30"/>
              <p:cNvSpPr>
                <a:spLocks noChangeArrowheads="1"/>
              </p:cNvSpPr>
              <p:nvPr/>
            </p:nvSpPr>
            <p:spPr bwMode="auto">
              <a:xfrm>
                <a:off x="2041" y="1874"/>
                <a:ext cx="65" cy="70"/>
              </a:xfrm>
              <a:prstGeom prst="ellipse">
                <a:avLst/>
              </a:prstGeom>
              <a:noFill/>
              <a:ln w="9525">
                <a:solidFill>
                  <a:srgbClr val="000000"/>
                </a:solidFill>
                <a:round/>
                <a:headEnd/>
                <a:tailEnd/>
              </a:ln>
            </p:spPr>
            <p:txBody>
              <a:bodyPr/>
              <a:lstStyle/>
              <a:p>
                <a:endParaRPr lang="zh-TW" altLang="en-US"/>
              </a:p>
            </p:txBody>
          </p:sp>
          <p:sp>
            <p:nvSpPr>
              <p:cNvPr id="34886" name="Oval 31"/>
              <p:cNvSpPr>
                <a:spLocks noChangeArrowheads="1"/>
              </p:cNvSpPr>
              <p:nvPr/>
            </p:nvSpPr>
            <p:spPr bwMode="auto">
              <a:xfrm>
                <a:off x="2363" y="1400"/>
                <a:ext cx="65" cy="69"/>
              </a:xfrm>
              <a:prstGeom prst="ellipse">
                <a:avLst/>
              </a:prstGeom>
              <a:noFill/>
              <a:ln w="9525">
                <a:solidFill>
                  <a:srgbClr val="000000"/>
                </a:solidFill>
                <a:round/>
                <a:headEnd/>
                <a:tailEnd/>
              </a:ln>
            </p:spPr>
            <p:txBody>
              <a:bodyPr/>
              <a:lstStyle/>
              <a:p>
                <a:endParaRPr lang="zh-TW" altLang="en-US"/>
              </a:p>
            </p:txBody>
          </p:sp>
          <p:sp>
            <p:nvSpPr>
              <p:cNvPr id="34887" name="Line 32"/>
              <p:cNvSpPr>
                <a:spLocks noChangeShapeType="1"/>
              </p:cNvSpPr>
              <p:nvPr/>
            </p:nvSpPr>
            <p:spPr bwMode="auto">
              <a:xfrm flipV="1">
                <a:off x="2050" y="1408"/>
                <a:ext cx="321" cy="475"/>
              </a:xfrm>
              <a:prstGeom prst="line">
                <a:avLst/>
              </a:prstGeom>
              <a:noFill/>
              <a:ln w="9525">
                <a:solidFill>
                  <a:srgbClr val="000000"/>
                </a:solidFill>
                <a:round/>
                <a:headEnd/>
                <a:tailEnd/>
              </a:ln>
            </p:spPr>
            <p:txBody>
              <a:bodyPr/>
              <a:lstStyle/>
              <a:p>
                <a:endParaRPr lang="zh-TW" altLang="en-US"/>
              </a:p>
            </p:txBody>
          </p:sp>
          <p:sp>
            <p:nvSpPr>
              <p:cNvPr id="34888" name="Line 33"/>
              <p:cNvSpPr>
                <a:spLocks noChangeShapeType="1"/>
              </p:cNvSpPr>
              <p:nvPr/>
            </p:nvSpPr>
            <p:spPr bwMode="auto">
              <a:xfrm flipV="1">
                <a:off x="2100" y="1450"/>
                <a:ext cx="322" cy="474"/>
              </a:xfrm>
              <a:prstGeom prst="line">
                <a:avLst/>
              </a:prstGeom>
              <a:noFill/>
              <a:ln w="9525">
                <a:solidFill>
                  <a:srgbClr val="000000"/>
                </a:solidFill>
                <a:round/>
                <a:headEnd/>
                <a:tailEnd/>
              </a:ln>
            </p:spPr>
            <p:txBody>
              <a:bodyPr/>
              <a:lstStyle/>
              <a:p>
                <a:endParaRPr lang="zh-TW" altLang="en-US"/>
              </a:p>
            </p:txBody>
          </p:sp>
          <p:sp>
            <p:nvSpPr>
              <p:cNvPr id="34889" name="Freeform 34"/>
              <p:cNvSpPr>
                <a:spLocks/>
              </p:cNvSpPr>
              <p:nvPr/>
            </p:nvSpPr>
            <p:spPr bwMode="auto">
              <a:xfrm>
                <a:off x="2315" y="1418"/>
                <a:ext cx="105" cy="102"/>
              </a:xfrm>
              <a:custGeom>
                <a:avLst/>
                <a:gdLst>
                  <a:gd name="T0" fmla="*/ 0 w 210"/>
                  <a:gd name="T1" fmla="*/ 10 h 205"/>
                  <a:gd name="T2" fmla="*/ 7 w 210"/>
                  <a:gd name="T3" fmla="*/ 0 h 205"/>
                  <a:gd name="T4" fmla="*/ 13 w 210"/>
                  <a:gd name="T5" fmla="*/ 3 h 205"/>
                  <a:gd name="T6" fmla="*/ 7 w 210"/>
                  <a:gd name="T7" fmla="*/ 12 h 205"/>
                  <a:gd name="T8" fmla="*/ 0 w 210"/>
                  <a:gd name="T9" fmla="*/ 10 h 205"/>
                  <a:gd name="T10" fmla="*/ 0 60000 65536"/>
                  <a:gd name="T11" fmla="*/ 0 60000 65536"/>
                  <a:gd name="T12" fmla="*/ 0 60000 65536"/>
                  <a:gd name="T13" fmla="*/ 0 60000 65536"/>
                  <a:gd name="T14" fmla="*/ 0 60000 65536"/>
                  <a:gd name="T15" fmla="*/ 0 w 210"/>
                  <a:gd name="T16" fmla="*/ 0 h 205"/>
                  <a:gd name="T17" fmla="*/ 210 w 210"/>
                  <a:gd name="T18" fmla="*/ 205 h 205"/>
                </a:gdLst>
                <a:ahLst/>
                <a:cxnLst>
                  <a:cxn ang="T10">
                    <a:pos x="T0" y="T1"/>
                  </a:cxn>
                  <a:cxn ang="T11">
                    <a:pos x="T2" y="T3"/>
                  </a:cxn>
                  <a:cxn ang="T12">
                    <a:pos x="T4" y="T5"/>
                  </a:cxn>
                  <a:cxn ang="T13">
                    <a:pos x="T6" y="T7"/>
                  </a:cxn>
                  <a:cxn ang="T14">
                    <a:pos x="T8" y="T9"/>
                  </a:cxn>
                </a:cxnLst>
                <a:rect l="T15" t="T16" r="T17" b="T18"/>
                <a:pathLst>
                  <a:path w="210" h="205">
                    <a:moveTo>
                      <a:pt x="0" y="167"/>
                    </a:moveTo>
                    <a:lnTo>
                      <a:pt x="111" y="0"/>
                    </a:lnTo>
                    <a:lnTo>
                      <a:pt x="210" y="60"/>
                    </a:lnTo>
                    <a:lnTo>
                      <a:pt x="111" y="205"/>
                    </a:lnTo>
                    <a:lnTo>
                      <a:pt x="0" y="167"/>
                    </a:lnTo>
                    <a:close/>
                  </a:path>
                </a:pathLst>
              </a:custGeom>
              <a:solidFill>
                <a:srgbClr val="FFFFFF"/>
              </a:solidFill>
              <a:ln w="0">
                <a:solidFill>
                  <a:srgbClr val="FFFFFF"/>
                </a:solidFill>
                <a:prstDash val="solid"/>
                <a:round/>
                <a:headEnd/>
                <a:tailEnd/>
              </a:ln>
            </p:spPr>
            <p:txBody>
              <a:bodyPr/>
              <a:lstStyle/>
              <a:p>
                <a:endParaRPr lang="zh-TW" altLang="en-US"/>
              </a:p>
            </p:txBody>
          </p:sp>
          <p:sp>
            <p:nvSpPr>
              <p:cNvPr id="34890" name="Line 35"/>
              <p:cNvSpPr>
                <a:spLocks noChangeShapeType="1"/>
              </p:cNvSpPr>
              <p:nvPr/>
            </p:nvSpPr>
            <p:spPr bwMode="auto">
              <a:xfrm flipV="1">
                <a:off x="2109" y="1432"/>
                <a:ext cx="304" cy="446"/>
              </a:xfrm>
              <a:prstGeom prst="line">
                <a:avLst/>
              </a:prstGeom>
              <a:noFill/>
              <a:ln w="19050">
                <a:solidFill>
                  <a:srgbClr val="808080"/>
                </a:solidFill>
                <a:round/>
                <a:headEnd/>
                <a:tailEnd/>
              </a:ln>
            </p:spPr>
            <p:txBody>
              <a:bodyPr/>
              <a:lstStyle/>
              <a:p>
                <a:endParaRPr lang="zh-TW" altLang="en-US"/>
              </a:p>
            </p:txBody>
          </p:sp>
        </p:grpSp>
        <p:grpSp>
          <p:nvGrpSpPr>
            <p:cNvPr id="6" name="Group 36"/>
            <p:cNvGrpSpPr>
              <a:grpSpLocks/>
            </p:cNvGrpSpPr>
            <p:nvPr/>
          </p:nvGrpSpPr>
          <p:grpSpPr bwMode="auto">
            <a:xfrm>
              <a:off x="2307" y="3237"/>
              <a:ext cx="388" cy="544"/>
              <a:chOff x="2338" y="1391"/>
              <a:chExt cx="388" cy="544"/>
            </a:xfrm>
          </p:grpSpPr>
          <p:sp>
            <p:nvSpPr>
              <p:cNvPr id="34879" name="Oval 37"/>
              <p:cNvSpPr>
                <a:spLocks noChangeArrowheads="1"/>
              </p:cNvSpPr>
              <p:nvPr/>
            </p:nvSpPr>
            <p:spPr bwMode="auto">
              <a:xfrm>
                <a:off x="2338" y="1865"/>
                <a:ext cx="66" cy="70"/>
              </a:xfrm>
              <a:prstGeom prst="ellipse">
                <a:avLst/>
              </a:prstGeom>
              <a:noFill/>
              <a:ln w="9525">
                <a:solidFill>
                  <a:srgbClr val="000000"/>
                </a:solidFill>
                <a:round/>
                <a:headEnd/>
                <a:tailEnd/>
              </a:ln>
            </p:spPr>
            <p:txBody>
              <a:bodyPr/>
              <a:lstStyle/>
              <a:p>
                <a:endParaRPr lang="zh-TW" altLang="en-US"/>
              </a:p>
            </p:txBody>
          </p:sp>
          <p:sp>
            <p:nvSpPr>
              <p:cNvPr id="34880" name="Oval 38"/>
              <p:cNvSpPr>
                <a:spLocks noChangeArrowheads="1"/>
              </p:cNvSpPr>
              <p:nvPr/>
            </p:nvSpPr>
            <p:spPr bwMode="auto">
              <a:xfrm>
                <a:off x="2660" y="1391"/>
                <a:ext cx="66" cy="70"/>
              </a:xfrm>
              <a:prstGeom prst="ellipse">
                <a:avLst/>
              </a:prstGeom>
              <a:noFill/>
              <a:ln w="9525">
                <a:solidFill>
                  <a:srgbClr val="000000"/>
                </a:solidFill>
                <a:round/>
                <a:headEnd/>
                <a:tailEnd/>
              </a:ln>
            </p:spPr>
            <p:txBody>
              <a:bodyPr/>
              <a:lstStyle/>
              <a:p>
                <a:endParaRPr lang="zh-TW" altLang="en-US"/>
              </a:p>
            </p:txBody>
          </p:sp>
          <p:sp>
            <p:nvSpPr>
              <p:cNvPr id="34881" name="Line 39"/>
              <p:cNvSpPr>
                <a:spLocks noChangeShapeType="1"/>
              </p:cNvSpPr>
              <p:nvPr/>
            </p:nvSpPr>
            <p:spPr bwMode="auto">
              <a:xfrm flipV="1">
                <a:off x="2347" y="1399"/>
                <a:ext cx="322" cy="475"/>
              </a:xfrm>
              <a:prstGeom prst="line">
                <a:avLst/>
              </a:prstGeom>
              <a:noFill/>
              <a:ln w="9525">
                <a:solidFill>
                  <a:srgbClr val="000000"/>
                </a:solidFill>
                <a:round/>
                <a:headEnd/>
                <a:tailEnd/>
              </a:ln>
            </p:spPr>
            <p:txBody>
              <a:bodyPr/>
              <a:lstStyle/>
              <a:p>
                <a:endParaRPr lang="zh-TW" altLang="en-US"/>
              </a:p>
            </p:txBody>
          </p:sp>
          <p:sp>
            <p:nvSpPr>
              <p:cNvPr id="34882" name="Line 40"/>
              <p:cNvSpPr>
                <a:spLocks noChangeShapeType="1"/>
              </p:cNvSpPr>
              <p:nvPr/>
            </p:nvSpPr>
            <p:spPr bwMode="auto">
              <a:xfrm flipV="1">
                <a:off x="2397" y="1441"/>
                <a:ext cx="322" cy="475"/>
              </a:xfrm>
              <a:prstGeom prst="line">
                <a:avLst/>
              </a:prstGeom>
              <a:noFill/>
              <a:ln w="9525">
                <a:solidFill>
                  <a:srgbClr val="000000"/>
                </a:solidFill>
                <a:round/>
                <a:headEnd/>
                <a:tailEnd/>
              </a:ln>
            </p:spPr>
            <p:txBody>
              <a:bodyPr/>
              <a:lstStyle/>
              <a:p>
                <a:endParaRPr lang="zh-TW" altLang="en-US"/>
              </a:p>
            </p:txBody>
          </p:sp>
          <p:sp>
            <p:nvSpPr>
              <p:cNvPr id="34883" name="Freeform 41"/>
              <p:cNvSpPr>
                <a:spLocks/>
              </p:cNvSpPr>
              <p:nvPr/>
            </p:nvSpPr>
            <p:spPr bwMode="auto">
              <a:xfrm>
                <a:off x="2613" y="1409"/>
                <a:ext cx="105" cy="102"/>
              </a:xfrm>
              <a:custGeom>
                <a:avLst/>
                <a:gdLst>
                  <a:gd name="T0" fmla="*/ 0 w 210"/>
                  <a:gd name="T1" fmla="*/ 11 h 204"/>
                  <a:gd name="T2" fmla="*/ 7 w 210"/>
                  <a:gd name="T3" fmla="*/ 0 h 204"/>
                  <a:gd name="T4" fmla="*/ 13 w 210"/>
                  <a:gd name="T5" fmla="*/ 3 h 204"/>
                  <a:gd name="T6" fmla="*/ 7 w 210"/>
                  <a:gd name="T7" fmla="*/ 13 h 204"/>
                  <a:gd name="T8" fmla="*/ 0 w 210"/>
                  <a:gd name="T9" fmla="*/ 11 h 204"/>
                  <a:gd name="T10" fmla="*/ 0 60000 65536"/>
                  <a:gd name="T11" fmla="*/ 0 60000 65536"/>
                  <a:gd name="T12" fmla="*/ 0 60000 65536"/>
                  <a:gd name="T13" fmla="*/ 0 60000 65536"/>
                  <a:gd name="T14" fmla="*/ 0 60000 65536"/>
                  <a:gd name="T15" fmla="*/ 0 w 210"/>
                  <a:gd name="T16" fmla="*/ 0 h 204"/>
                  <a:gd name="T17" fmla="*/ 210 w 210"/>
                  <a:gd name="T18" fmla="*/ 204 h 204"/>
                </a:gdLst>
                <a:ahLst/>
                <a:cxnLst>
                  <a:cxn ang="T10">
                    <a:pos x="T0" y="T1"/>
                  </a:cxn>
                  <a:cxn ang="T11">
                    <a:pos x="T2" y="T3"/>
                  </a:cxn>
                  <a:cxn ang="T12">
                    <a:pos x="T4" y="T5"/>
                  </a:cxn>
                  <a:cxn ang="T13">
                    <a:pos x="T6" y="T7"/>
                  </a:cxn>
                  <a:cxn ang="T14">
                    <a:pos x="T8" y="T9"/>
                  </a:cxn>
                </a:cxnLst>
                <a:rect l="T15" t="T16" r="T17" b="T18"/>
                <a:pathLst>
                  <a:path w="210" h="204">
                    <a:moveTo>
                      <a:pt x="0" y="166"/>
                    </a:moveTo>
                    <a:lnTo>
                      <a:pt x="111" y="0"/>
                    </a:lnTo>
                    <a:lnTo>
                      <a:pt x="210" y="60"/>
                    </a:lnTo>
                    <a:lnTo>
                      <a:pt x="111" y="204"/>
                    </a:lnTo>
                    <a:lnTo>
                      <a:pt x="0" y="166"/>
                    </a:lnTo>
                    <a:close/>
                  </a:path>
                </a:pathLst>
              </a:custGeom>
              <a:solidFill>
                <a:srgbClr val="FFFFFF"/>
              </a:solidFill>
              <a:ln w="0">
                <a:solidFill>
                  <a:srgbClr val="FFFFFF"/>
                </a:solidFill>
                <a:prstDash val="solid"/>
                <a:round/>
                <a:headEnd/>
                <a:tailEnd/>
              </a:ln>
            </p:spPr>
            <p:txBody>
              <a:bodyPr/>
              <a:lstStyle/>
              <a:p>
                <a:endParaRPr lang="zh-TW" altLang="en-US"/>
              </a:p>
            </p:txBody>
          </p:sp>
          <p:sp>
            <p:nvSpPr>
              <p:cNvPr id="34884" name="Line 42"/>
              <p:cNvSpPr>
                <a:spLocks noChangeShapeType="1"/>
              </p:cNvSpPr>
              <p:nvPr/>
            </p:nvSpPr>
            <p:spPr bwMode="auto">
              <a:xfrm flipV="1">
                <a:off x="2406" y="1424"/>
                <a:ext cx="304" cy="446"/>
              </a:xfrm>
              <a:prstGeom prst="line">
                <a:avLst/>
              </a:prstGeom>
              <a:noFill/>
              <a:ln w="19050">
                <a:solidFill>
                  <a:srgbClr val="808080"/>
                </a:solidFill>
                <a:round/>
                <a:headEnd/>
                <a:tailEnd/>
              </a:ln>
            </p:spPr>
            <p:txBody>
              <a:bodyPr/>
              <a:lstStyle/>
              <a:p>
                <a:endParaRPr lang="zh-TW" altLang="en-US"/>
              </a:p>
            </p:txBody>
          </p:sp>
        </p:grpSp>
        <p:sp>
          <p:nvSpPr>
            <p:cNvPr id="34832" name="Freeform 43"/>
            <p:cNvSpPr>
              <a:spLocks/>
            </p:cNvSpPr>
            <p:nvPr/>
          </p:nvSpPr>
          <p:spPr bwMode="auto">
            <a:xfrm>
              <a:off x="1349" y="3192"/>
              <a:ext cx="1584" cy="472"/>
            </a:xfrm>
            <a:custGeom>
              <a:avLst/>
              <a:gdLst>
                <a:gd name="T0" fmla="*/ 45 w 3168"/>
                <a:gd name="T1" fmla="*/ 0 h 945"/>
                <a:gd name="T2" fmla="*/ 198 w 3168"/>
                <a:gd name="T3" fmla="*/ 0 h 945"/>
                <a:gd name="T4" fmla="*/ 154 w 3168"/>
                <a:gd name="T5" fmla="*/ 59 h 945"/>
                <a:gd name="T6" fmla="*/ 0 w 3168"/>
                <a:gd name="T7" fmla="*/ 59 h 945"/>
                <a:gd name="T8" fmla="*/ 45 w 3168"/>
                <a:gd name="T9" fmla="*/ 0 h 945"/>
                <a:gd name="T10" fmla="*/ 0 60000 65536"/>
                <a:gd name="T11" fmla="*/ 0 60000 65536"/>
                <a:gd name="T12" fmla="*/ 0 60000 65536"/>
                <a:gd name="T13" fmla="*/ 0 60000 65536"/>
                <a:gd name="T14" fmla="*/ 0 60000 65536"/>
                <a:gd name="T15" fmla="*/ 0 w 3168"/>
                <a:gd name="T16" fmla="*/ 0 h 945"/>
                <a:gd name="T17" fmla="*/ 3168 w 3168"/>
                <a:gd name="T18" fmla="*/ 945 h 945"/>
              </a:gdLst>
              <a:ahLst/>
              <a:cxnLst>
                <a:cxn ang="T10">
                  <a:pos x="T0" y="T1"/>
                </a:cxn>
                <a:cxn ang="T11">
                  <a:pos x="T2" y="T3"/>
                </a:cxn>
                <a:cxn ang="T12">
                  <a:pos x="T4" y="T5"/>
                </a:cxn>
                <a:cxn ang="T13">
                  <a:pos x="T6" y="T7"/>
                </a:cxn>
                <a:cxn ang="T14">
                  <a:pos x="T8" y="T9"/>
                </a:cxn>
              </a:cxnLst>
              <a:rect l="T15" t="T16" r="T17" b="T18"/>
              <a:pathLst>
                <a:path w="3168" h="945">
                  <a:moveTo>
                    <a:pt x="709" y="0"/>
                  </a:moveTo>
                  <a:lnTo>
                    <a:pt x="3168" y="0"/>
                  </a:lnTo>
                  <a:lnTo>
                    <a:pt x="2459" y="945"/>
                  </a:lnTo>
                  <a:lnTo>
                    <a:pt x="0" y="945"/>
                  </a:lnTo>
                  <a:lnTo>
                    <a:pt x="709" y="0"/>
                  </a:lnTo>
                  <a:close/>
                </a:path>
              </a:pathLst>
            </a:custGeom>
            <a:solidFill>
              <a:srgbClr val="FFFFFF"/>
            </a:solidFill>
            <a:ln w="19050">
              <a:solidFill>
                <a:srgbClr val="FFFFFF"/>
              </a:solidFill>
              <a:prstDash val="solid"/>
              <a:round/>
              <a:headEnd/>
              <a:tailEnd/>
            </a:ln>
          </p:spPr>
          <p:txBody>
            <a:bodyPr/>
            <a:lstStyle/>
            <a:p>
              <a:endParaRPr lang="zh-TW" altLang="en-US"/>
            </a:p>
          </p:txBody>
        </p:sp>
        <p:sp>
          <p:nvSpPr>
            <p:cNvPr id="34833" name="Line 44"/>
            <p:cNvSpPr>
              <a:spLocks noChangeShapeType="1"/>
            </p:cNvSpPr>
            <p:nvPr/>
          </p:nvSpPr>
          <p:spPr bwMode="auto">
            <a:xfrm>
              <a:off x="1354" y="3558"/>
              <a:ext cx="0" cy="91"/>
            </a:xfrm>
            <a:prstGeom prst="line">
              <a:avLst/>
            </a:prstGeom>
            <a:noFill/>
            <a:ln w="19050">
              <a:solidFill>
                <a:srgbClr val="000000"/>
              </a:solidFill>
              <a:round/>
              <a:headEnd/>
              <a:tailEnd/>
            </a:ln>
          </p:spPr>
          <p:txBody>
            <a:bodyPr/>
            <a:lstStyle/>
            <a:p>
              <a:endParaRPr lang="zh-TW" altLang="en-US"/>
            </a:p>
          </p:txBody>
        </p:sp>
        <p:sp>
          <p:nvSpPr>
            <p:cNvPr id="34834" name="Line 45"/>
            <p:cNvSpPr>
              <a:spLocks noChangeShapeType="1"/>
            </p:cNvSpPr>
            <p:nvPr/>
          </p:nvSpPr>
          <p:spPr bwMode="auto">
            <a:xfrm>
              <a:off x="2937" y="3087"/>
              <a:ext cx="0" cy="91"/>
            </a:xfrm>
            <a:prstGeom prst="line">
              <a:avLst/>
            </a:prstGeom>
            <a:noFill/>
            <a:ln w="19050">
              <a:solidFill>
                <a:srgbClr val="000000"/>
              </a:solidFill>
              <a:round/>
              <a:headEnd/>
              <a:tailEnd/>
            </a:ln>
          </p:spPr>
          <p:txBody>
            <a:bodyPr/>
            <a:lstStyle/>
            <a:p>
              <a:endParaRPr lang="zh-TW" altLang="en-US"/>
            </a:p>
          </p:txBody>
        </p:sp>
        <p:sp>
          <p:nvSpPr>
            <p:cNvPr id="34835" name="Line 46"/>
            <p:cNvSpPr>
              <a:spLocks noChangeShapeType="1"/>
            </p:cNvSpPr>
            <p:nvPr/>
          </p:nvSpPr>
          <p:spPr bwMode="auto">
            <a:xfrm>
              <a:off x="2583" y="3558"/>
              <a:ext cx="0" cy="91"/>
            </a:xfrm>
            <a:prstGeom prst="line">
              <a:avLst/>
            </a:prstGeom>
            <a:noFill/>
            <a:ln w="19050">
              <a:solidFill>
                <a:srgbClr val="000000"/>
              </a:solidFill>
              <a:round/>
              <a:headEnd/>
              <a:tailEnd/>
            </a:ln>
          </p:spPr>
          <p:txBody>
            <a:bodyPr/>
            <a:lstStyle/>
            <a:p>
              <a:endParaRPr lang="zh-TW" altLang="en-US"/>
            </a:p>
          </p:txBody>
        </p:sp>
        <p:sp>
          <p:nvSpPr>
            <p:cNvPr id="34836" name="Freeform 47"/>
            <p:cNvSpPr>
              <a:spLocks/>
            </p:cNvSpPr>
            <p:nvPr/>
          </p:nvSpPr>
          <p:spPr bwMode="auto">
            <a:xfrm>
              <a:off x="2856" y="3114"/>
              <a:ext cx="73" cy="95"/>
            </a:xfrm>
            <a:custGeom>
              <a:avLst/>
              <a:gdLst>
                <a:gd name="T0" fmla="*/ 9 w 146"/>
                <a:gd name="T1" fmla="*/ 0 h 190"/>
                <a:gd name="T2" fmla="*/ 0 w 146"/>
                <a:gd name="T3" fmla="*/ 12 h 190"/>
                <a:gd name="T4" fmla="*/ 6 w 146"/>
                <a:gd name="T5" fmla="*/ 11 h 190"/>
                <a:gd name="T6" fmla="*/ 9 w 146"/>
                <a:gd name="T7" fmla="*/ 7 h 190"/>
                <a:gd name="T8" fmla="*/ 9 w 146"/>
                <a:gd name="T9" fmla="*/ 0 h 190"/>
                <a:gd name="T10" fmla="*/ 0 60000 65536"/>
                <a:gd name="T11" fmla="*/ 0 60000 65536"/>
                <a:gd name="T12" fmla="*/ 0 60000 65536"/>
                <a:gd name="T13" fmla="*/ 0 60000 65536"/>
                <a:gd name="T14" fmla="*/ 0 60000 65536"/>
                <a:gd name="T15" fmla="*/ 0 w 146"/>
                <a:gd name="T16" fmla="*/ 0 h 190"/>
                <a:gd name="T17" fmla="*/ 146 w 146"/>
                <a:gd name="T18" fmla="*/ 190 h 190"/>
              </a:gdLst>
              <a:ahLst/>
              <a:cxnLst>
                <a:cxn ang="T10">
                  <a:pos x="T0" y="T1"/>
                </a:cxn>
                <a:cxn ang="T11">
                  <a:pos x="T2" y="T3"/>
                </a:cxn>
                <a:cxn ang="T12">
                  <a:pos x="T4" y="T5"/>
                </a:cxn>
                <a:cxn ang="T13">
                  <a:pos x="T6" y="T7"/>
                </a:cxn>
                <a:cxn ang="T14">
                  <a:pos x="T8" y="T9"/>
                </a:cxn>
              </a:cxnLst>
              <a:rect l="T15" t="T16" r="T17" b="T18"/>
              <a:pathLst>
                <a:path w="146" h="190">
                  <a:moveTo>
                    <a:pt x="143" y="0"/>
                  </a:moveTo>
                  <a:lnTo>
                    <a:pt x="0" y="190"/>
                  </a:lnTo>
                  <a:lnTo>
                    <a:pt x="104" y="171"/>
                  </a:lnTo>
                  <a:lnTo>
                    <a:pt x="146" y="124"/>
                  </a:lnTo>
                  <a:lnTo>
                    <a:pt x="143" y="0"/>
                  </a:lnTo>
                  <a:close/>
                </a:path>
              </a:pathLst>
            </a:custGeom>
            <a:solidFill>
              <a:srgbClr val="FFFFFF"/>
            </a:solidFill>
            <a:ln w="0">
              <a:solidFill>
                <a:srgbClr val="FFFFFF"/>
              </a:solidFill>
              <a:prstDash val="solid"/>
              <a:round/>
              <a:headEnd/>
              <a:tailEnd/>
            </a:ln>
          </p:spPr>
          <p:txBody>
            <a:bodyPr/>
            <a:lstStyle/>
            <a:p>
              <a:endParaRPr lang="zh-TW" altLang="en-US"/>
            </a:p>
          </p:txBody>
        </p:sp>
        <p:sp>
          <p:nvSpPr>
            <p:cNvPr id="34837" name="Freeform 48"/>
            <p:cNvSpPr>
              <a:spLocks/>
            </p:cNvSpPr>
            <p:nvPr/>
          </p:nvSpPr>
          <p:spPr bwMode="auto">
            <a:xfrm>
              <a:off x="1327" y="3285"/>
              <a:ext cx="232" cy="35"/>
            </a:xfrm>
            <a:custGeom>
              <a:avLst/>
              <a:gdLst>
                <a:gd name="T0" fmla="*/ 30 w 462"/>
                <a:gd name="T1" fmla="*/ 0 h 70"/>
                <a:gd name="T2" fmla="*/ 2 w 462"/>
                <a:gd name="T3" fmla="*/ 0 h 70"/>
                <a:gd name="T4" fmla="*/ 1 w 462"/>
                <a:gd name="T5" fmla="*/ 1 h 70"/>
                <a:gd name="T6" fmla="*/ 0 w 462"/>
                <a:gd name="T7" fmla="*/ 1 h 70"/>
                <a:gd name="T8" fmla="*/ 0 w 462"/>
                <a:gd name="T9" fmla="*/ 3 h 70"/>
                <a:gd name="T10" fmla="*/ 2 w 462"/>
                <a:gd name="T11" fmla="*/ 4 h 70"/>
                <a:gd name="T12" fmla="*/ 26 w 462"/>
                <a:gd name="T13" fmla="*/ 4 h 70"/>
                <a:gd name="T14" fmla="*/ 30 w 462"/>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462"/>
                <a:gd name="T25" fmla="*/ 0 h 70"/>
                <a:gd name="T26" fmla="*/ 462 w 462"/>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2" h="70">
                  <a:moveTo>
                    <a:pt x="462" y="0"/>
                  </a:moveTo>
                  <a:lnTo>
                    <a:pt x="27" y="0"/>
                  </a:lnTo>
                  <a:lnTo>
                    <a:pt x="6" y="14"/>
                  </a:lnTo>
                  <a:lnTo>
                    <a:pt x="0" y="30"/>
                  </a:lnTo>
                  <a:lnTo>
                    <a:pt x="0" y="49"/>
                  </a:lnTo>
                  <a:lnTo>
                    <a:pt x="20" y="68"/>
                  </a:lnTo>
                  <a:lnTo>
                    <a:pt x="410" y="70"/>
                  </a:lnTo>
                  <a:lnTo>
                    <a:pt x="462" y="0"/>
                  </a:lnTo>
                </a:path>
              </a:pathLst>
            </a:custGeom>
            <a:noFill/>
            <a:ln w="19050">
              <a:solidFill>
                <a:srgbClr val="000000"/>
              </a:solidFill>
              <a:prstDash val="solid"/>
              <a:round/>
              <a:headEnd/>
              <a:tailEnd/>
            </a:ln>
          </p:spPr>
          <p:txBody>
            <a:bodyPr/>
            <a:lstStyle/>
            <a:p>
              <a:endParaRPr lang="zh-TW" altLang="en-US"/>
            </a:p>
          </p:txBody>
        </p:sp>
        <p:sp>
          <p:nvSpPr>
            <p:cNvPr id="34838" name="Line 49"/>
            <p:cNvSpPr>
              <a:spLocks noChangeShapeType="1"/>
            </p:cNvSpPr>
            <p:nvPr/>
          </p:nvSpPr>
          <p:spPr bwMode="auto">
            <a:xfrm flipV="1">
              <a:off x="1355" y="3297"/>
              <a:ext cx="156" cy="2"/>
            </a:xfrm>
            <a:prstGeom prst="line">
              <a:avLst/>
            </a:prstGeom>
            <a:noFill/>
            <a:ln w="19050">
              <a:solidFill>
                <a:srgbClr val="808080"/>
              </a:solidFill>
              <a:round/>
              <a:headEnd/>
              <a:tailEnd/>
            </a:ln>
          </p:spPr>
          <p:txBody>
            <a:bodyPr/>
            <a:lstStyle/>
            <a:p>
              <a:endParaRPr lang="zh-TW" altLang="en-US"/>
            </a:p>
          </p:txBody>
        </p:sp>
        <p:sp>
          <p:nvSpPr>
            <p:cNvPr id="34839" name="Freeform 50"/>
            <p:cNvSpPr>
              <a:spLocks/>
            </p:cNvSpPr>
            <p:nvPr/>
          </p:nvSpPr>
          <p:spPr bwMode="auto">
            <a:xfrm>
              <a:off x="1354" y="3087"/>
              <a:ext cx="1583" cy="472"/>
            </a:xfrm>
            <a:custGeom>
              <a:avLst/>
              <a:gdLst>
                <a:gd name="T0" fmla="*/ 44 w 3168"/>
                <a:gd name="T1" fmla="*/ 0 h 945"/>
                <a:gd name="T2" fmla="*/ 197 w 3168"/>
                <a:gd name="T3" fmla="*/ 0 h 945"/>
                <a:gd name="T4" fmla="*/ 153 w 3168"/>
                <a:gd name="T5" fmla="*/ 59 h 945"/>
                <a:gd name="T6" fmla="*/ 0 w 3168"/>
                <a:gd name="T7" fmla="*/ 59 h 945"/>
                <a:gd name="T8" fmla="*/ 44 w 3168"/>
                <a:gd name="T9" fmla="*/ 0 h 945"/>
                <a:gd name="T10" fmla="*/ 0 60000 65536"/>
                <a:gd name="T11" fmla="*/ 0 60000 65536"/>
                <a:gd name="T12" fmla="*/ 0 60000 65536"/>
                <a:gd name="T13" fmla="*/ 0 60000 65536"/>
                <a:gd name="T14" fmla="*/ 0 60000 65536"/>
                <a:gd name="T15" fmla="*/ 0 w 3168"/>
                <a:gd name="T16" fmla="*/ 0 h 945"/>
                <a:gd name="T17" fmla="*/ 3168 w 3168"/>
                <a:gd name="T18" fmla="*/ 945 h 945"/>
              </a:gdLst>
              <a:ahLst/>
              <a:cxnLst>
                <a:cxn ang="T10">
                  <a:pos x="T0" y="T1"/>
                </a:cxn>
                <a:cxn ang="T11">
                  <a:pos x="T2" y="T3"/>
                </a:cxn>
                <a:cxn ang="T12">
                  <a:pos x="T4" y="T5"/>
                </a:cxn>
                <a:cxn ang="T13">
                  <a:pos x="T6" y="T7"/>
                </a:cxn>
                <a:cxn ang="T14">
                  <a:pos x="T8" y="T9"/>
                </a:cxn>
              </a:cxnLst>
              <a:rect l="T15" t="T16" r="T17" b="T18"/>
              <a:pathLst>
                <a:path w="3168" h="945">
                  <a:moveTo>
                    <a:pt x="709" y="0"/>
                  </a:moveTo>
                  <a:lnTo>
                    <a:pt x="3168" y="0"/>
                  </a:lnTo>
                  <a:lnTo>
                    <a:pt x="2459" y="945"/>
                  </a:lnTo>
                  <a:lnTo>
                    <a:pt x="0" y="945"/>
                  </a:lnTo>
                  <a:lnTo>
                    <a:pt x="709" y="0"/>
                  </a:lnTo>
                </a:path>
              </a:pathLst>
            </a:custGeom>
            <a:noFill/>
            <a:ln w="19050">
              <a:solidFill>
                <a:srgbClr val="000000"/>
              </a:solidFill>
              <a:prstDash val="solid"/>
              <a:round/>
              <a:headEnd/>
              <a:tailEnd/>
            </a:ln>
          </p:spPr>
          <p:txBody>
            <a:bodyPr/>
            <a:lstStyle/>
            <a:p>
              <a:endParaRPr lang="zh-TW" altLang="en-US"/>
            </a:p>
          </p:txBody>
        </p:sp>
        <p:sp>
          <p:nvSpPr>
            <p:cNvPr id="34840" name="Freeform 51"/>
            <p:cNvSpPr>
              <a:spLocks/>
            </p:cNvSpPr>
            <p:nvPr/>
          </p:nvSpPr>
          <p:spPr bwMode="auto">
            <a:xfrm>
              <a:off x="1354" y="3192"/>
              <a:ext cx="1583" cy="472"/>
            </a:xfrm>
            <a:custGeom>
              <a:avLst/>
              <a:gdLst>
                <a:gd name="T0" fmla="*/ 0 w 3168"/>
                <a:gd name="T1" fmla="*/ 58 h 945"/>
                <a:gd name="T2" fmla="*/ 153 w 3168"/>
                <a:gd name="T3" fmla="*/ 59 h 945"/>
                <a:gd name="T4" fmla="*/ 197 w 3168"/>
                <a:gd name="T5" fmla="*/ 0 h 945"/>
                <a:gd name="T6" fmla="*/ 0 60000 65536"/>
                <a:gd name="T7" fmla="*/ 0 60000 65536"/>
                <a:gd name="T8" fmla="*/ 0 60000 65536"/>
                <a:gd name="T9" fmla="*/ 0 w 3168"/>
                <a:gd name="T10" fmla="*/ 0 h 945"/>
                <a:gd name="T11" fmla="*/ 3168 w 3168"/>
                <a:gd name="T12" fmla="*/ 945 h 945"/>
              </a:gdLst>
              <a:ahLst/>
              <a:cxnLst>
                <a:cxn ang="T6">
                  <a:pos x="T0" y="T1"/>
                </a:cxn>
                <a:cxn ang="T7">
                  <a:pos x="T2" y="T3"/>
                </a:cxn>
                <a:cxn ang="T8">
                  <a:pos x="T4" y="T5"/>
                </a:cxn>
              </a:cxnLst>
              <a:rect l="T9" t="T10" r="T11" b="T12"/>
              <a:pathLst>
                <a:path w="3168" h="945">
                  <a:moveTo>
                    <a:pt x="0" y="936"/>
                  </a:moveTo>
                  <a:lnTo>
                    <a:pt x="2459" y="945"/>
                  </a:lnTo>
                  <a:lnTo>
                    <a:pt x="3168" y="0"/>
                  </a:lnTo>
                </a:path>
              </a:pathLst>
            </a:custGeom>
            <a:noFill/>
            <a:ln w="19050">
              <a:solidFill>
                <a:srgbClr val="000000"/>
              </a:solidFill>
              <a:prstDash val="solid"/>
              <a:round/>
              <a:headEnd/>
              <a:tailEnd/>
            </a:ln>
          </p:spPr>
          <p:txBody>
            <a:bodyPr/>
            <a:lstStyle/>
            <a:p>
              <a:endParaRPr lang="zh-TW" altLang="en-US"/>
            </a:p>
          </p:txBody>
        </p:sp>
        <p:grpSp>
          <p:nvGrpSpPr>
            <p:cNvPr id="8" name="Group 52"/>
            <p:cNvGrpSpPr>
              <a:grpSpLocks/>
            </p:cNvGrpSpPr>
            <p:nvPr/>
          </p:nvGrpSpPr>
          <p:grpSpPr bwMode="auto">
            <a:xfrm>
              <a:off x="1642" y="2987"/>
              <a:ext cx="387" cy="545"/>
              <a:chOff x="1673" y="1141"/>
              <a:chExt cx="387" cy="545"/>
            </a:xfrm>
          </p:grpSpPr>
          <p:sp>
            <p:nvSpPr>
              <p:cNvPr id="34873" name="Oval 53"/>
              <p:cNvSpPr>
                <a:spLocks noChangeArrowheads="1"/>
              </p:cNvSpPr>
              <p:nvPr/>
            </p:nvSpPr>
            <p:spPr bwMode="auto">
              <a:xfrm>
                <a:off x="1673" y="1616"/>
                <a:ext cx="66" cy="70"/>
              </a:xfrm>
              <a:prstGeom prst="ellipse">
                <a:avLst/>
              </a:prstGeom>
              <a:noFill/>
              <a:ln w="9525">
                <a:solidFill>
                  <a:srgbClr val="000000"/>
                </a:solidFill>
                <a:round/>
                <a:headEnd/>
                <a:tailEnd/>
              </a:ln>
            </p:spPr>
            <p:txBody>
              <a:bodyPr/>
              <a:lstStyle/>
              <a:p>
                <a:endParaRPr lang="zh-TW" altLang="en-US"/>
              </a:p>
            </p:txBody>
          </p:sp>
          <p:sp>
            <p:nvSpPr>
              <p:cNvPr id="34874" name="Oval 54"/>
              <p:cNvSpPr>
                <a:spLocks noChangeArrowheads="1"/>
              </p:cNvSpPr>
              <p:nvPr/>
            </p:nvSpPr>
            <p:spPr bwMode="auto">
              <a:xfrm>
                <a:off x="1995" y="1141"/>
                <a:ext cx="65" cy="70"/>
              </a:xfrm>
              <a:prstGeom prst="ellipse">
                <a:avLst/>
              </a:prstGeom>
              <a:noFill/>
              <a:ln w="9525">
                <a:solidFill>
                  <a:srgbClr val="000000"/>
                </a:solidFill>
                <a:round/>
                <a:headEnd/>
                <a:tailEnd/>
              </a:ln>
            </p:spPr>
            <p:txBody>
              <a:bodyPr/>
              <a:lstStyle/>
              <a:p>
                <a:endParaRPr lang="zh-TW" altLang="en-US"/>
              </a:p>
            </p:txBody>
          </p:sp>
          <p:sp>
            <p:nvSpPr>
              <p:cNvPr id="34875" name="Line 55"/>
              <p:cNvSpPr>
                <a:spLocks noChangeShapeType="1"/>
              </p:cNvSpPr>
              <p:nvPr/>
            </p:nvSpPr>
            <p:spPr bwMode="auto">
              <a:xfrm flipV="1">
                <a:off x="1682" y="1150"/>
                <a:ext cx="322" cy="475"/>
              </a:xfrm>
              <a:prstGeom prst="line">
                <a:avLst/>
              </a:prstGeom>
              <a:noFill/>
              <a:ln w="9525">
                <a:solidFill>
                  <a:srgbClr val="000000"/>
                </a:solidFill>
                <a:round/>
                <a:headEnd/>
                <a:tailEnd/>
              </a:ln>
            </p:spPr>
            <p:txBody>
              <a:bodyPr/>
              <a:lstStyle/>
              <a:p>
                <a:endParaRPr lang="zh-TW" altLang="en-US"/>
              </a:p>
            </p:txBody>
          </p:sp>
          <p:sp>
            <p:nvSpPr>
              <p:cNvPr id="34876" name="Line 56"/>
              <p:cNvSpPr>
                <a:spLocks noChangeShapeType="1"/>
              </p:cNvSpPr>
              <p:nvPr/>
            </p:nvSpPr>
            <p:spPr bwMode="auto">
              <a:xfrm flipV="1">
                <a:off x="1732" y="1192"/>
                <a:ext cx="322" cy="474"/>
              </a:xfrm>
              <a:prstGeom prst="line">
                <a:avLst/>
              </a:prstGeom>
              <a:noFill/>
              <a:ln w="9525">
                <a:solidFill>
                  <a:srgbClr val="000000"/>
                </a:solidFill>
                <a:round/>
                <a:headEnd/>
                <a:tailEnd/>
              </a:ln>
            </p:spPr>
            <p:txBody>
              <a:bodyPr/>
              <a:lstStyle/>
              <a:p>
                <a:endParaRPr lang="zh-TW" altLang="en-US"/>
              </a:p>
            </p:txBody>
          </p:sp>
          <p:sp>
            <p:nvSpPr>
              <p:cNvPr id="34877" name="Freeform 57"/>
              <p:cNvSpPr>
                <a:spLocks/>
              </p:cNvSpPr>
              <p:nvPr/>
            </p:nvSpPr>
            <p:spPr bwMode="auto">
              <a:xfrm>
                <a:off x="1948" y="1160"/>
                <a:ext cx="105" cy="102"/>
              </a:xfrm>
              <a:custGeom>
                <a:avLst/>
                <a:gdLst>
                  <a:gd name="T0" fmla="*/ 0 w 210"/>
                  <a:gd name="T1" fmla="*/ 11 h 204"/>
                  <a:gd name="T2" fmla="*/ 7 w 210"/>
                  <a:gd name="T3" fmla="*/ 0 h 204"/>
                  <a:gd name="T4" fmla="*/ 13 w 210"/>
                  <a:gd name="T5" fmla="*/ 3 h 204"/>
                  <a:gd name="T6" fmla="*/ 7 w 210"/>
                  <a:gd name="T7" fmla="*/ 13 h 204"/>
                  <a:gd name="T8" fmla="*/ 0 w 210"/>
                  <a:gd name="T9" fmla="*/ 11 h 204"/>
                  <a:gd name="T10" fmla="*/ 0 60000 65536"/>
                  <a:gd name="T11" fmla="*/ 0 60000 65536"/>
                  <a:gd name="T12" fmla="*/ 0 60000 65536"/>
                  <a:gd name="T13" fmla="*/ 0 60000 65536"/>
                  <a:gd name="T14" fmla="*/ 0 60000 65536"/>
                  <a:gd name="T15" fmla="*/ 0 w 210"/>
                  <a:gd name="T16" fmla="*/ 0 h 204"/>
                  <a:gd name="T17" fmla="*/ 210 w 210"/>
                  <a:gd name="T18" fmla="*/ 204 h 204"/>
                </a:gdLst>
                <a:ahLst/>
                <a:cxnLst>
                  <a:cxn ang="T10">
                    <a:pos x="T0" y="T1"/>
                  </a:cxn>
                  <a:cxn ang="T11">
                    <a:pos x="T2" y="T3"/>
                  </a:cxn>
                  <a:cxn ang="T12">
                    <a:pos x="T4" y="T5"/>
                  </a:cxn>
                  <a:cxn ang="T13">
                    <a:pos x="T6" y="T7"/>
                  </a:cxn>
                  <a:cxn ang="T14">
                    <a:pos x="T8" y="T9"/>
                  </a:cxn>
                </a:cxnLst>
                <a:rect l="T15" t="T16" r="T17" b="T18"/>
                <a:pathLst>
                  <a:path w="210" h="204">
                    <a:moveTo>
                      <a:pt x="0" y="166"/>
                    </a:moveTo>
                    <a:lnTo>
                      <a:pt x="111" y="0"/>
                    </a:lnTo>
                    <a:lnTo>
                      <a:pt x="210" y="60"/>
                    </a:lnTo>
                    <a:lnTo>
                      <a:pt x="111" y="204"/>
                    </a:lnTo>
                    <a:lnTo>
                      <a:pt x="0" y="166"/>
                    </a:lnTo>
                    <a:close/>
                  </a:path>
                </a:pathLst>
              </a:custGeom>
              <a:solidFill>
                <a:srgbClr val="FFFFFF"/>
              </a:solidFill>
              <a:ln w="0">
                <a:solidFill>
                  <a:srgbClr val="FFFFFF"/>
                </a:solidFill>
                <a:prstDash val="solid"/>
                <a:round/>
                <a:headEnd/>
                <a:tailEnd/>
              </a:ln>
            </p:spPr>
            <p:txBody>
              <a:bodyPr/>
              <a:lstStyle/>
              <a:p>
                <a:endParaRPr lang="zh-TW" altLang="en-US"/>
              </a:p>
            </p:txBody>
          </p:sp>
          <p:sp>
            <p:nvSpPr>
              <p:cNvPr id="34878" name="Line 58"/>
              <p:cNvSpPr>
                <a:spLocks noChangeShapeType="1"/>
              </p:cNvSpPr>
              <p:nvPr/>
            </p:nvSpPr>
            <p:spPr bwMode="auto">
              <a:xfrm flipV="1">
                <a:off x="1741" y="1174"/>
                <a:ext cx="304" cy="446"/>
              </a:xfrm>
              <a:prstGeom prst="line">
                <a:avLst/>
              </a:prstGeom>
              <a:noFill/>
              <a:ln w="19050">
                <a:solidFill>
                  <a:srgbClr val="808080"/>
                </a:solidFill>
                <a:round/>
                <a:headEnd/>
                <a:tailEnd/>
              </a:ln>
            </p:spPr>
            <p:txBody>
              <a:bodyPr/>
              <a:lstStyle/>
              <a:p>
                <a:endParaRPr lang="zh-TW" altLang="en-US"/>
              </a:p>
            </p:txBody>
          </p:sp>
        </p:grpSp>
        <p:grpSp>
          <p:nvGrpSpPr>
            <p:cNvPr id="9" name="Group 59"/>
            <p:cNvGrpSpPr>
              <a:grpSpLocks/>
            </p:cNvGrpSpPr>
            <p:nvPr/>
          </p:nvGrpSpPr>
          <p:grpSpPr bwMode="auto">
            <a:xfrm>
              <a:off x="1927" y="2983"/>
              <a:ext cx="387" cy="545"/>
              <a:chOff x="1958" y="1137"/>
              <a:chExt cx="387" cy="545"/>
            </a:xfrm>
          </p:grpSpPr>
          <p:sp>
            <p:nvSpPr>
              <p:cNvPr id="34867" name="Oval 60"/>
              <p:cNvSpPr>
                <a:spLocks noChangeArrowheads="1"/>
              </p:cNvSpPr>
              <p:nvPr/>
            </p:nvSpPr>
            <p:spPr bwMode="auto">
              <a:xfrm>
                <a:off x="1958" y="1612"/>
                <a:ext cx="65" cy="70"/>
              </a:xfrm>
              <a:prstGeom prst="ellipse">
                <a:avLst/>
              </a:prstGeom>
              <a:noFill/>
              <a:ln w="9525">
                <a:solidFill>
                  <a:srgbClr val="000000"/>
                </a:solidFill>
                <a:round/>
                <a:headEnd/>
                <a:tailEnd/>
              </a:ln>
            </p:spPr>
            <p:txBody>
              <a:bodyPr/>
              <a:lstStyle/>
              <a:p>
                <a:endParaRPr lang="zh-TW" altLang="en-US"/>
              </a:p>
            </p:txBody>
          </p:sp>
          <p:sp>
            <p:nvSpPr>
              <p:cNvPr id="34868" name="Oval 61"/>
              <p:cNvSpPr>
                <a:spLocks noChangeArrowheads="1"/>
              </p:cNvSpPr>
              <p:nvPr/>
            </p:nvSpPr>
            <p:spPr bwMode="auto">
              <a:xfrm>
                <a:off x="2279" y="1137"/>
                <a:ext cx="66" cy="70"/>
              </a:xfrm>
              <a:prstGeom prst="ellipse">
                <a:avLst/>
              </a:prstGeom>
              <a:noFill/>
              <a:ln w="9525">
                <a:solidFill>
                  <a:srgbClr val="000000"/>
                </a:solidFill>
                <a:round/>
                <a:headEnd/>
                <a:tailEnd/>
              </a:ln>
            </p:spPr>
            <p:txBody>
              <a:bodyPr/>
              <a:lstStyle/>
              <a:p>
                <a:endParaRPr lang="zh-TW" altLang="en-US"/>
              </a:p>
            </p:txBody>
          </p:sp>
          <p:sp>
            <p:nvSpPr>
              <p:cNvPr id="34869" name="Line 62"/>
              <p:cNvSpPr>
                <a:spLocks noChangeShapeType="1"/>
              </p:cNvSpPr>
              <p:nvPr/>
            </p:nvSpPr>
            <p:spPr bwMode="auto">
              <a:xfrm flipV="1">
                <a:off x="1967" y="1146"/>
                <a:ext cx="321" cy="474"/>
              </a:xfrm>
              <a:prstGeom prst="line">
                <a:avLst/>
              </a:prstGeom>
              <a:noFill/>
              <a:ln w="9525">
                <a:solidFill>
                  <a:srgbClr val="000000"/>
                </a:solidFill>
                <a:round/>
                <a:headEnd/>
                <a:tailEnd/>
              </a:ln>
            </p:spPr>
            <p:txBody>
              <a:bodyPr/>
              <a:lstStyle/>
              <a:p>
                <a:endParaRPr lang="zh-TW" altLang="en-US"/>
              </a:p>
            </p:txBody>
          </p:sp>
          <p:sp>
            <p:nvSpPr>
              <p:cNvPr id="34870" name="Line 63"/>
              <p:cNvSpPr>
                <a:spLocks noChangeShapeType="1"/>
              </p:cNvSpPr>
              <p:nvPr/>
            </p:nvSpPr>
            <p:spPr bwMode="auto">
              <a:xfrm flipV="1">
                <a:off x="2017" y="1187"/>
                <a:ext cx="321" cy="475"/>
              </a:xfrm>
              <a:prstGeom prst="line">
                <a:avLst/>
              </a:prstGeom>
              <a:noFill/>
              <a:ln w="9525">
                <a:solidFill>
                  <a:srgbClr val="000000"/>
                </a:solidFill>
                <a:round/>
                <a:headEnd/>
                <a:tailEnd/>
              </a:ln>
            </p:spPr>
            <p:txBody>
              <a:bodyPr/>
              <a:lstStyle/>
              <a:p>
                <a:endParaRPr lang="zh-TW" altLang="en-US"/>
              </a:p>
            </p:txBody>
          </p:sp>
          <p:sp>
            <p:nvSpPr>
              <p:cNvPr id="34871" name="Freeform 64"/>
              <p:cNvSpPr>
                <a:spLocks/>
              </p:cNvSpPr>
              <p:nvPr/>
            </p:nvSpPr>
            <p:spPr bwMode="auto">
              <a:xfrm>
                <a:off x="2232" y="1155"/>
                <a:ext cx="105" cy="102"/>
              </a:xfrm>
              <a:custGeom>
                <a:avLst/>
                <a:gdLst>
                  <a:gd name="T0" fmla="*/ 0 w 210"/>
                  <a:gd name="T1" fmla="*/ 10 h 205"/>
                  <a:gd name="T2" fmla="*/ 7 w 210"/>
                  <a:gd name="T3" fmla="*/ 0 h 205"/>
                  <a:gd name="T4" fmla="*/ 13 w 210"/>
                  <a:gd name="T5" fmla="*/ 3 h 205"/>
                  <a:gd name="T6" fmla="*/ 7 w 210"/>
                  <a:gd name="T7" fmla="*/ 12 h 205"/>
                  <a:gd name="T8" fmla="*/ 0 w 210"/>
                  <a:gd name="T9" fmla="*/ 10 h 205"/>
                  <a:gd name="T10" fmla="*/ 0 60000 65536"/>
                  <a:gd name="T11" fmla="*/ 0 60000 65536"/>
                  <a:gd name="T12" fmla="*/ 0 60000 65536"/>
                  <a:gd name="T13" fmla="*/ 0 60000 65536"/>
                  <a:gd name="T14" fmla="*/ 0 60000 65536"/>
                  <a:gd name="T15" fmla="*/ 0 w 210"/>
                  <a:gd name="T16" fmla="*/ 0 h 205"/>
                  <a:gd name="T17" fmla="*/ 210 w 210"/>
                  <a:gd name="T18" fmla="*/ 205 h 205"/>
                </a:gdLst>
                <a:ahLst/>
                <a:cxnLst>
                  <a:cxn ang="T10">
                    <a:pos x="T0" y="T1"/>
                  </a:cxn>
                  <a:cxn ang="T11">
                    <a:pos x="T2" y="T3"/>
                  </a:cxn>
                  <a:cxn ang="T12">
                    <a:pos x="T4" y="T5"/>
                  </a:cxn>
                  <a:cxn ang="T13">
                    <a:pos x="T6" y="T7"/>
                  </a:cxn>
                  <a:cxn ang="T14">
                    <a:pos x="T8" y="T9"/>
                  </a:cxn>
                </a:cxnLst>
                <a:rect l="T15" t="T16" r="T17" b="T18"/>
                <a:pathLst>
                  <a:path w="210" h="205">
                    <a:moveTo>
                      <a:pt x="0" y="167"/>
                    </a:moveTo>
                    <a:lnTo>
                      <a:pt x="111" y="0"/>
                    </a:lnTo>
                    <a:lnTo>
                      <a:pt x="210" y="60"/>
                    </a:lnTo>
                    <a:lnTo>
                      <a:pt x="111" y="205"/>
                    </a:lnTo>
                    <a:lnTo>
                      <a:pt x="0" y="167"/>
                    </a:lnTo>
                    <a:close/>
                  </a:path>
                </a:pathLst>
              </a:custGeom>
              <a:solidFill>
                <a:srgbClr val="FFFFFF"/>
              </a:solidFill>
              <a:ln w="0">
                <a:solidFill>
                  <a:srgbClr val="FFFFFF"/>
                </a:solidFill>
                <a:prstDash val="solid"/>
                <a:round/>
                <a:headEnd/>
                <a:tailEnd/>
              </a:ln>
            </p:spPr>
            <p:txBody>
              <a:bodyPr/>
              <a:lstStyle/>
              <a:p>
                <a:endParaRPr lang="zh-TW" altLang="en-US"/>
              </a:p>
            </p:txBody>
          </p:sp>
          <p:sp>
            <p:nvSpPr>
              <p:cNvPr id="34872" name="Line 65"/>
              <p:cNvSpPr>
                <a:spLocks noChangeShapeType="1"/>
              </p:cNvSpPr>
              <p:nvPr/>
            </p:nvSpPr>
            <p:spPr bwMode="auto">
              <a:xfrm flipV="1">
                <a:off x="2026" y="1170"/>
                <a:ext cx="304" cy="446"/>
              </a:xfrm>
              <a:prstGeom prst="line">
                <a:avLst/>
              </a:prstGeom>
              <a:noFill/>
              <a:ln w="19050">
                <a:solidFill>
                  <a:srgbClr val="808080"/>
                </a:solidFill>
                <a:round/>
                <a:headEnd/>
                <a:tailEnd/>
              </a:ln>
            </p:spPr>
            <p:txBody>
              <a:bodyPr/>
              <a:lstStyle/>
              <a:p>
                <a:endParaRPr lang="zh-TW" altLang="en-US"/>
              </a:p>
            </p:txBody>
          </p:sp>
        </p:grpSp>
        <p:grpSp>
          <p:nvGrpSpPr>
            <p:cNvPr id="10" name="Group 66"/>
            <p:cNvGrpSpPr>
              <a:grpSpLocks/>
            </p:cNvGrpSpPr>
            <p:nvPr/>
          </p:nvGrpSpPr>
          <p:grpSpPr bwMode="auto">
            <a:xfrm>
              <a:off x="2233" y="2992"/>
              <a:ext cx="387" cy="544"/>
              <a:chOff x="2264" y="1146"/>
              <a:chExt cx="387" cy="544"/>
            </a:xfrm>
          </p:grpSpPr>
          <p:sp>
            <p:nvSpPr>
              <p:cNvPr id="34861" name="Oval 67"/>
              <p:cNvSpPr>
                <a:spLocks noChangeArrowheads="1"/>
              </p:cNvSpPr>
              <p:nvPr/>
            </p:nvSpPr>
            <p:spPr bwMode="auto">
              <a:xfrm>
                <a:off x="2264" y="1620"/>
                <a:ext cx="66" cy="70"/>
              </a:xfrm>
              <a:prstGeom prst="ellipse">
                <a:avLst/>
              </a:prstGeom>
              <a:noFill/>
              <a:ln w="9525">
                <a:solidFill>
                  <a:srgbClr val="000000"/>
                </a:solidFill>
                <a:round/>
                <a:headEnd/>
                <a:tailEnd/>
              </a:ln>
            </p:spPr>
            <p:txBody>
              <a:bodyPr/>
              <a:lstStyle/>
              <a:p>
                <a:endParaRPr lang="zh-TW" altLang="en-US"/>
              </a:p>
            </p:txBody>
          </p:sp>
          <p:sp>
            <p:nvSpPr>
              <p:cNvPr id="34862" name="Oval 68"/>
              <p:cNvSpPr>
                <a:spLocks noChangeArrowheads="1"/>
              </p:cNvSpPr>
              <p:nvPr/>
            </p:nvSpPr>
            <p:spPr bwMode="auto">
              <a:xfrm>
                <a:off x="2586" y="1146"/>
                <a:ext cx="65" cy="70"/>
              </a:xfrm>
              <a:prstGeom prst="ellipse">
                <a:avLst/>
              </a:prstGeom>
              <a:noFill/>
              <a:ln w="9525">
                <a:solidFill>
                  <a:srgbClr val="000000"/>
                </a:solidFill>
                <a:round/>
                <a:headEnd/>
                <a:tailEnd/>
              </a:ln>
            </p:spPr>
            <p:txBody>
              <a:bodyPr/>
              <a:lstStyle/>
              <a:p>
                <a:endParaRPr lang="zh-TW" altLang="en-US"/>
              </a:p>
            </p:txBody>
          </p:sp>
          <p:sp>
            <p:nvSpPr>
              <p:cNvPr id="34863" name="Line 69"/>
              <p:cNvSpPr>
                <a:spLocks noChangeShapeType="1"/>
              </p:cNvSpPr>
              <p:nvPr/>
            </p:nvSpPr>
            <p:spPr bwMode="auto">
              <a:xfrm flipV="1">
                <a:off x="2273" y="1155"/>
                <a:ext cx="321" cy="474"/>
              </a:xfrm>
              <a:prstGeom prst="line">
                <a:avLst/>
              </a:prstGeom>
              <a:noFill/>
              <a:ln w="9525">
                <a:solidFill>
                  <a:srgbClr val="000000"/>
                </a:solidFill>
                <a:round/>
                <a:headEnd/>
                <a:tailEnd/>
              </a:ln>
            </p:spPr>
            <p:txBody>
              <a:bodyPr/>
              <a:lstStyle/>
              <a:p>
                <a:endParaRPr lang="zh-TW" altLang="en-US"/>
              </a:p>
            </p:txBody>
          </p:sp>
          <p:sp>
            <p:nvSpPr>
              <p:cNvPr id="34864" name="Line 70"/>
              <p:cNvSpPr>
                <a:spLocks noChangeShapeType="1"/>
              </p:cNvSpPr>
              <p:nvPr/>
            </p:nvSpPr>
            <p:spPr bwMode="auto">
              <a:xfrm flipV="1">
                <a:off x="2323" y="1196"/>
                <a:ext cx="322" cy="475"/>
              </a:xfrm>
              <a:prstGeom prst="line">
                <a:avLst/>
              </a:prstGeom>
              <a:noFill/>
              <a:ln w="9525">
                <a:solidFill>
                  <a:srgbClr val="000000"/>
                </a:solidFill>
                <a:round/>
                <a:headEnd/>
                <a:tailEnd/>
              </a:ln>
            </p:spPr>
            <p:txBody>
              <a:bodyPr/>
              <a:lstStyle/>
              <a:p>
                <a:endParaRPr lang="zh-TW" altLang="en-US"/>
              </a:p>
            </p:txBody>
          </p:sp>
          <p:sp>
            <p:nvSpPr>
              <p:cNvPr id="34865" name="Freeform 71"/>
              <p:cNvSpPr>
                <a:spLocks/>
              </p:cNvSpPr>
              <p:nvPr/>
            </p:nvSpPr>
            <p:spPr bwMode="auto">
              <a:xfrm>
                <a:off x="2538" y="1164"/>
                <a:ext cx="105" cy="102"/>
              </a:xfrm>
              <a:custGeom>
                <a:avLst/>
                <a:gdLst>
                  <a:gd name="T0" fmla="*/ 0 w 210"/>
                  <a:gd name="T1" fmla="*/ 11 h 204"/>
                  <a:gd name="T2" fmla="*/ 7 w 210"/>
                  <a:gd name="T3" fmla="*/ 0 h 204"/>
                  <a:gd name="T4" fmla="*/ 13 w 210"/>
                  <a:gd name="T5" fmla="*/ 3 h 204"/>
                  <a:gd name="T6" fmla="*/ 7 w 210"/>
                  <a:gd name="T7" fmla="*/ 13 h 204"/>
                  <a:gd name="T8" fmla="*/ 0 w 210"/>
                  <a:gd name="T9" fmla="*/ 11 h 204"/>
                  <a:gd name="T10" fmla="*/ 0 60000 65536"/>
                  <a:gd name="T11" fmla="*/ 0 60000 65536"/>
                  <a:gd name="T12" fmla="*/ 0 60000 65536"/>
                  <a:gd name="T13" fmla="*/ 0 60000 65536"/>
                  <a:gd name="T14" fmla="*/ 0 60000 65536"/>
                  <a:gd name="T15" fmla="*/ 0 w 210"/>
                  <a:gd name="T16" fmla="*/ 0 h 204"/>
                  <a:gd name="T17" fmla="*/ 210 w 210"/>
                  <a:gd name="T18" fmla="*/ 204 h 204"/>
                </a:gdLst>
                <a:ahLst/>
                <a:cxnLst>
                  <a:cxn ang="T10">
                    <a:pos x="T0" y="T1"/>
                  </a:cxn>
                  <a:cxn ang="T11">
                    <a:pos x="T2" y="T3"/>
                  </a:cxn>
                  <a:cxn ang="T12">
                    <a:pos x="T4" y="T5"/>
                  </a:cxn>
                  <a:cxn ang="T13">
                    <a:pos x="T6" y="T7"/>
                  </a:cxn>
                  <a:cxn ang="T14">
                    <a:pos x="T8" y="T9"/>
                  </a:cxn>
                </a:cxnLst>
                <a:rect l="T15" t="T16" r="T17" b="T18"/>
                <a:pathLst>
                  <a:path w="210" h="204">
                    <a:moveTo>
                      <a:pt x="0" y="166"/>
                    </a:moveTo>
                    <a:lnTo>
                      <a:pt x="111" y="0"/>
                    </a:lnTo>
                    <a:lnTo>
                      <a:pt x="210" y="60"/>
                    </a:lnTo>
                    <a:lnTo>
                      <a:pt x="111" y="204"/>
                    </a:lnTo>
                    <a:lnTo>
                      <a:pt x="0" y="166"/>
                    </a:lnTo>
                    <a:close/>
                  </a:path>
                </a:pathLst>
              </a:custGeom>
              <a:solidFill>
                <a:srgbClr val="FFFFFF"/>
              </a:solidFill>
              <a:ln w="0">
                <a:solidFill>
                  <a:srgbClr val="FFFFFF"/>
                </a:solidFill>
                <a:prstDash val="solid"/>
                <a:round/>
                <a:headEnd/>
                <a:tailEnd/>
              </a:ln>
            </p:spPr>
            <p:txBody>
              <a:bodyPr/>
              <a:lstStyle/>
              <a:p>
                <a:endParaRPr lang="zh-TW" altLang="en-US"/>
              </a:p>
            </p:txBody>
          </p:sp>
          <p:sp>
            <p:nvSpPr>
              <p:cNvPr id="34866" name="Line 72"/>
              <p:cNvSpPr>
                <a:spLocks noChangeShapeType="1"/>
              </p:cNvSpPr>
              <p:nvPr/>
            </p:nvSpPr>
            <p:spPr bwMode="auto">
              <a:xfrm flipV="1">
                <a:off x="2332" y="1179"/>
                <a:ext cx="304" cy="446"/>
              </a:xfrm>
              <a:prstGeom prst="line">
                <a:avLst/>
              </a:prstGeom>
              <a:noFill/>
              <a:ln w="19050">
                <a:solidFill>
                  <a:srgbClr val="808080"/>
                </a:solidFill>
                <a:round/>
                <a:headEnd/>
                <a:tailEnd/>
              </a:ln>
            </p:spPr>
            <p:txBody>
              <a:bodyPr/>
              <a:lstStyle/>
              <a:p>
                <a:endParaRPr lang="zh-TW" altLang="en-US"/>
              </a:p>
            </p:txBody>
          </p:sp>
        </p:grpSp>
        <p:sp>
          <p:nvSpPr>
            <p:cNvPr id="34844" name="Freeform 73"/>
            <p:cNvSpPr>
              <a:spLocks/>
            </p:cNvSpPr>
            <p:nvPr/>
          </p:nvSpPr>
          <p:spPr bwMode="auto">
            <a:xfrm>
              <a:off x="2100" y="2955"/>
              <a:ext cx="164" cy="269"/>
            </a:xfrm>
            <a:custGeom>
              <a:avLst/>
              <a:gdLst>
                <a:gd name="T0" fmla="*/ 10 w 328"/>
                <a:gd name="T1" fmla="*/ 0 h 538"/>
                <a:gd name="T2" fmla="*/ 21 w 328"/>
                <a:gd name="T3" fmla="*/ 11 h 538"/>
                <a:gd name="T4" fmla="*/ 15 w 328"/>
                <a:gd name="T5" fmla="*/ 11 h 538"/>
                <a:gd name="T6" fmla="*/ 13 w 328"/>
                <a:gd name="T7" fmla="*/ 13 h 538"/>
                <a:gd name="T8" fmla="*/ 12 w 328"/>
                <a:gd name="T9" fmla="*/ 15 h 538"/>
                <a:gd name="T10" fmla="*/ 12 w 328"/>
                <a:gd name="T11" fmla="*/ 18 h 538"/>
                <a:gd name="T12" fmla="*/ 12 w 328"/>
                <a:gd name="T13" fmla="*/ 21 h 538"/>
                <a:gd name="T14" fmla="*/ 13 w 328"/>
                <a:gd name="T15" fmla="*/ 24 h 538"/>
                <a:gd name="T16" fmla="*/ 12 w 328"/>
                <a:gd name="T17" fmla="*/ 26 h 538"/>
                <a:gd name="T18" fmla="*/ 11 w 328"/>
                <a:gd name="T19" fmla="*/ 30 h 538"/>
                <a:gd name="T20" fmla="*/ 10 w 328"/>
                <a:gd name="T21" fmla="*/ 34 h 538"/>
                <a:gd name="T22" fmla="*/ 10 w 328"/>
                <a:gd name="T23" fmla="*/ 34 h 538"/>
                <a:gd name="T24" fmla="*/ 10 w 328"/>
                <a:gd name="T25" fmla="*/ 29 h 538"/>
                <a:gd name="T26" fmla="*/ 10 w 328"/>
                <a:gd name="T27" fmla="*/ 26 h 538"/>
                <a:gd name="T28" fmla="*/ 10 w 328"/>
                <a:gd name="T29" fmla="*/ 23 h 538"/>
                <a:gd name="T30" fmla="*/ 9 w 328"/>
                <a:gd name="T31" fmla="*/ 20 h 538"/>
                <a:gd name="T32" fmla="*/ 7 w 328"/>
                <a:gd name="T33" fmla="*/ 17 h 538"/>
                <a:gd name="T34" fmla="*/ 7 w 328"/>
                <a:gd name="T35" fmla="*/ 13 h 538"/>
                <a:gd name="T36" fmla="*/ 5 w 328"/>
                <a:gd name="T37" fmla="*/ 11 h 538"/>
                <a:gd name="T38" fmla="*/ 0 w 328"/>
                <a:gd name="T39" fmla="*/ 11 h 538"/>
                <a:gd name="T40" fmla="*/ 10 w 328"/>
                <a:gd name="T41" fmla="*/ 0 h 5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8"/>
                <a:gd name="T64" fmla="*/ 0 h 538"/>
                <a:gd name="T65" fmla="*/ 328 w 328"/>
                <a:gd name="T66" fmla="*/ 538 h 5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8" h="538">
                  <a:moveTo>
                    <a:pt x="163" y="0"/>
                  </a:moveTo>
                  <a:lnTo>
                    <a:pt x="328" y="179"/>
                  </a:lnTo>
                  <a:lnTo>
                    <a:pt x="246" y="179"/>
                  </a:lnTo>
                  <a:lnTo>
                    <a:pt x="210" y="208"/>
                  </a:lnTo>
                  <a:lnTo>
                    <a:pt x="201" y="250"/>
                  </a:lnTo>
                  <a:lnTo>
                    <a:pt x="194" y="296"/>
                  </a:lnTo>
                  <a:lnTo>
                    <a:pt x="201" y="338"/>
                  </a:lnTo>
                  <a:lnTo>
                    <a:pt x="210" y="389"/>
                  </a:lnTo>
                  <a:lnTo>
                    <a:pt x="204" y="420"/>
                  </a:lnTo>
                  <a:lnTo>
                    <a:pt x="178" y="494"/>
                  </a:lnTo>
                  <a:lnTo>
                    <a:pt x="160" y="532"/>
                  </a:lnTo>
                  <a:lnTo>
                    <a:pt x="157" y="538"/>
                  </a:lnTo>
                  <a:lnTo>
                    <a:pt x="169" y="475"/>
                  </a:lnTo>
                  <a:lnTo>
                    <a:pt x="172" y="420"/>
                  </a:lnTo>
                  <a:lnTo>
                    <a:pt x="166" y="380"/>
                  </a:lnTo>
                  <a:lnTo>
                    <a:pt x="141" y="332"/>
                  </a:lnTo>
                  <a:lnTo>
                    <a:pt x="125" y="265"/>
                  </a:lnTo>
                  <a:lnTo>
                    <a:pt x="116" y="210"/>
                  </a:lnTo>
                  <a:lnTo>
                    <a:pt x="80" y="179"/>
                  </a:lnTo>
                  <a:lnTo>
                    <a:pt x="0" y="179"/>
                  </a:lnTo>
                  <a:lnTo>
                    <a:pt x="163" y="0"/>
                  </a:lnTo>
                  <a:close/>
                </a:path>
              </a:pathLst>
            </a:custGeom>
            <a:solidFill>
              <a:srgbClr val="FF8080"/>
            </a:solidFill>
            <a:ln w="0">
              <a:solidFill>
                <a:srgbClr val="000000"/>
              </a:solidFill>
              <a:prstDash val="solid"/>
              <a:round/>
              <a:headEnd/>
              <a:tailEnd/>
            </a:ln>
          </p:spPr>
          <p:txBody>
            <a:bodyPr/>
            <a:lstStyle/>
            <a:p>
              <a:endParaRPr lang="zh-TW" altLang="en-US"/>
            </a:p>
          </p:txBody>
        </p:sp>
        <p:sp>
          <p:nvSpPr>
            <p:cNvPr id="34845" name="Freeform 74"/>
            <p:cNvSpPr>
              <a:spLocks/>
            </p:cNvSpPr>
            <p:nvPr/>
          </p:nvSpPr>
          <p:spPr bwMode="auto">
            <a:xfrm>
              <a:off x="2048" y="3670"/>
              <a:ext cx="232" cy="333"/>
            </a:xfrm>
            <a:custGeom>
              <a:avLst/>
              <a:gdLst>
                <a:gd name="T0" fmla="*/ 14 w 465"/>
                <a:gd name="T1" fmla="*/ 42 h 665"/>
                <a:gd name="T2" fmla="*/ 29 w 465"/>
                <a:gd name="T3" fmla="*/ 28 h 665"/>
                <a:gd name="T4" fmla="*/ 21 w 465"/>
                <a:gd name="T5" fmla="*/ 28 h 665"/>
                <a:gd name="T6" fmla="*/ 18 w 465"/>
                <a:gd name="T7" fmla="*/ 26 h 665"/>
                <a:gd name="T8" fmla="*/ 17 w 465"/>
                <a:gd name="T9" fmla="*/ 23 h 665"/>
                <a:gd name="T10" fmla="*/ 17 w 465"/>
                <a:gd name="T11" fmla="*/ 19 h 665"/>
                <a:gd name="T12" fmla="*/ 17 w 465"/>
                <a:gd name="T13" fmla="*/ 16 h 665"/>
                <a:gd name="T14" fmla="*/ 18 w 465"/>
                <a:gd name="T15" fmla="*/ 12 h 665"/>
                <a:gd name="T16" fmla="*/ 18 w 465"/>
                <a:gd name="T17" fmla="*/ 10 h 665"/>
                <a:gd name="T18" fmla="*/ 15 w 465"/>
                <a:gd name="T19" fmla="*/ 4 h 665"/>
                <a:gd name="T20" fmla="*/ 14 w 465"/>
                <a:gd name="T21" fmla="*/ 1 h 665"/>
                <a:gd name="T22" fmla="*/ 14 w 465"/>
                <a:gd name="T23" fmla="*/ 0 h 665"/>
                <a:gd name="T24" fmla="*/ 15 w 465"/>
                <a:gd name="T25" fmla="*/ 5 h 665"/>
                <a:gd name="T26" fmla="*/ 15 w 465"/>
                <a:gd name="T27" fmla="*/ 9 h 665"/>
                <a:gd name="T28" fmla="*/ 14 w 465"/>
                <a:gd name="T29" fmla="*/ 13 h 665"/>
                <a:gd name="T30" fmla="*/ 12 w 465"/>
                <a:gd name="T31" fmla="*/ 16 h 665"/>
                <a:gd name="T32" fmla="*/ 11 w 465"/>
                <a:gd name="T33" fmla="*/ 22 h 665"/>
                <a:gd name="T34" fmla="*/ 10 w 465"/>
                <a:gd name="T35" fmla="*/ 26 h 665"/>
                <a:gd name="T36" fmla="*/ 7 w 465"/>
                <a:gd name="T37" fmla="*/ 28 h 665"/>
                <a:gd name="T38" fmla="*/ 0 w 465"/>
                <a:gd name="T39" fmla="*/ 28 h 665"/>
                <a:gd name="T40" fmla="*/ 14 w 465"/>
                <a:gd name="T41" fmla="*/ 42 h 6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5"/>
                <a:gd name="T64" fmla="*/ 0 h 665"/>
                <a:gd name="T65" fmla="*/ 465 w 465"/>
                <a:gd name="T66" fmla="*/ 665 h 6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5" h="665">
                  <a:moveTo>
                    <a:pt x="233" y="665"/>
                  </a:moveTo>
                  <a:lnTo>
                    <a:pt x="465" y="443"/>
                  </a:lnTo>
                  <a:lnTo>
                    <a:pt x="350" y="442"/>
                  </a:lnTo>
                  <a:lnTo>
                    <a:pt x="299" y="407"/>
                  </a:lnTo>
                  <a:lnTo>
                    <a:pt x="285" y="354"/>
                  </a:lnTo>
                  <a:lnTo>
                    <a:pt x="275" y="299"/>
                  </a:lnTo>
                  <a:lnTo>
                    <a:pt x="285" y="246"/>
                  </a:lnTo>
                  <a:lnTo>
                    <a:pt x="299" y="184"/>
                  </a:lnTo>
                  <a:lnTo>
                    <a:pt x="290" y="146"/>
                  </a:lnTo>
                  <a:lnTo>
                    <a:pt x="253" y="54"/>
                  </a:lnTo>
                  <a:lnTo>
                    <a:pt x="227" y="6"/>
                  </a:lnTo>
                  <a:lnTo>
                    <a:pt x="224" y="0"/>
                  </a:lnTo>
                  <a:lnTo>
                    <a:pt x="240" y="76"/>
                  </a:lnTo>
                  <a:lnTo>
                    <a:pt x="245" y="144"/>
                  </a:lnTo>
                  <a:lnTo>
                    <a:pt x="236" y="194"/>
                  </a:lnTo>
                  <a:lnTo>
                    <a:pt x="201" y="254"/>
                  </a:lnTo>
                  <a:lnTo>
                    <a:pt x="179" y="337"/>
                  </a:lnTo>
                  <a:lnTo>
                    <a:pt x="166" y="404"/>
                  </a:lnTo>
                  <a:lnTo>
                    <a:pt x="115" y="443"/>
                  </a:lnTo>
                  <a:lnTo>
                    <a:pt x="0" y="443"/>
                  </a:lnTo>
                  <a:lnTo>
                    <a:pt x="233" y="665"/>
                  </a:lnTo>
                  <a:close/>
                </a:path>
              </a:pathLst>
            </a:custGeom>
            <a:solidFill>
              <a:srgbClr val="FF8080"/>
            </a:solidFill>
            <a:ln w="0">
              <a:solidFill>
                <a:srgbClr val="000000"/>
              </a:solidFill>
              <a:prstDash val="solid"/>
              <a:round/>
              <a:headEnd/>
              <a:tailEnd/>
            </a:ln>
          </p:spPr>
          <p:txBody>
            <a:bodyPr/>
            <a:lstStyle/>
            <a:p>
              <a:endParaRPr lang="zh-TW" altLang="en-US"/>
            </a:p>
          </p:txBody>
        </p:sp>
        <p:sp>
          <p:nvSpPr>
            <p:cNvPr id="34846" name="Rectangle 75"/>
            <p:cNvSpPr>
              <a:spLocks noChangeArrowheads="1"/>
            </p:cNvSpPr>
            <p:nvPr/>
          </p:nvSpPr>
          <p:spPr bwMode="auto">
            <a:xfrm>
              <a:off x="1758" y="2736"/>
              <a:ext cx="1016" cy="192"/>
            </a:xfrm>
            <a:prstGeom prst="rect">
              <a:avLst/>
            </a:prstGeom>
            <a:noFill/>
            <a:ln w="9525">
              <a:noFill/>
              <a:miter lim="800000"/>
              <a:headEnd/>
              <a:tailEnd/>
            </a:ln>
          </p:spPr>
          <p:txBody>
            <a:bodyPr wrap="none" lIns="0" tIns="0" rIns="0" bIns="0">
              <a:spAutoFit/>
            </a:bodyPr>
            <a:lstStyle/>
            <a:p>
              <a:r>
                <a:rPr lang="en-US" altLang="zh-TW" sz="1300">
                  <a:solidFill>
                    <a:srgbClr val="000000"/>
                  </a:solidFill>
                  <a:ea typeface="標楷體" pitchFamily="65" charset="-120"/>
                </a:rPr>
                <a:t>Lower cooling rate</a:t>
              </a:r>
              <a:endParaRPr lang="en-US" altLang="zh-TW"/>
            </a:p>
          </p:txBody>
        </p:sp>
        <p:sp>
          <p:nvSpPr>
            <p:cNvPr id="34847" name="Line 76"/>
            <p:cNvSpPr>
              <a:spLocks noChangeShapeType="1"/>
            </p:cNvSpPr>
            <p:nvPr/>
          </p:nvSpPr>
          <p:spPr bwMode="auto">
            <a:xfrm>
              <a:off x="3450" y="3071"/>
              <a:ext cx="0" cy="91"/>
            </a:xfrm>
            <a:prstGeom prst="line">
              <a:avLst/>
            </a:prstGeom>
            <a:noFill/>
            <a:ln w="0">
              <a:solidFill>
                <a:srgbClr val="000000"/>
              </a:solidFill>
              <a:prstDash val="sysDot"/>
              <a:round/>
              <a:headEnd/>
              <a:tailEnd/>
            </a:ln>
          </p:spPr>
          <p:txBody>
            <a:bodyPr/>
            <a:lstStyle/>
            <a:p>
              <a:endParaRPr lang="zh-TW" altLang="en-US"/>
            </a:p>
          </p:txBody>
        </p:sp>
        <p:sp>
          <p:nvSpPr>
            <p:cNvPr id="34848" name="Freeform 77"/>
            <p:cNvSpPr>
              <a:spLocks/>
            </p:cNvSpPr>
            <p:nvPr/>
          </p:nvSpPr>
          <p:spPr bwMode="auto">
            <a:xfrm>
              <a:off x="3076" y="3053"/>
              <a:ext cx="1592" cy="507"/>
            </a:xfrm>
            <a:custGeom>
              <a:avLst/>
              <a:gdLst>
                <a:gd name="T0" fmla="*/ 47 w 3185"/>
                <a:gd name="T1" fmla="*/ 3 h 1014"/>
                <a:gd name="T2" fmla="*/ 44 w 3185"/>
                <a:gd name="T3" fmla="*/ 14 h 1014"/>
                <a:gd name="T4" fmla="*/ 41 w 3185"/>
                <a:gd name="T5" fmla="*/ 23 h 1014"/>
                <a:gd name="T6" fmla="*/ 34 w 3185"/>
                <a:gd name="T7" fmla="*/ 34 h 1014"/>
                <a:gd name="T8" fmla="*/ 25 w 3185"/>
                <a:gd name="T9" fmla="*/ 45 h 1014"/>
                <a:gd name="T10" fmla="*/ 10 w 3185"/>
                <a:gd name="T11" fmla="*/ 57 h 1014"/>
                <a:gd name="T12" fmla="*/ 0 w 3185"/>
                <a:gd name="T13" fmla="*/ 63 h 1014"/>
                <a:gd name="T14" fmla="*/ 13 w 3185"/>
                <a:gd name="T15" fmla="*/ 63 h 1014"/>
                <a:gd name="T16" fmla="*/ 35 w 3185"/>
                <a:gd name="T17" fmla="*/ 63 h 1014"/>
                <a:gd name="T18" fmla="*/ 68 w 3185"/>
                <a:gd name="T19" fmla="*/ 63 h 1014"/>
                <a:gd name="T20" fmla="*/ 71 w 3185"/>
                <a:gd name="T21" fmla="*/ 63 h 1014"/>
                <a:gd name="T22" fmla="*/ 100 w 3185"/>
                <a:gd name="T23" fmla="*/ 63 h 1014"/>
                <a:gd name="T24" fmla="*/ 124 w 3185"/>
                <a:gd name="T25" fmla="*/ 61 h 1014"/>
                <a:gd name="T26" fmla="*/ 149 w 3185"/>
                <a:gd name="T27" fmla="*/ 58 h 1014"/>
                <a:gd name="T28" fmla="*/ 153 w 3185"/>
                <a:gd name="T29" fmla="*/ 56 h 1014"/>
                <a:gd name="T30" fmla="*/ 165 w 3185"/>
                <a:gd name="T31" fmla="*/ 52 h 1014"/>
                <a:gd name="T32" fmla="*/ 171 w 3185"/>
                <a:gd name="T33" fmla="*/ 46 h 1014"/>
                <a:gd name="T34" fmla="*/ 176 w 3185"/>
                <a:gd name="T35" fmla="*/ 38 h 1014"/>
                <a:gd name="T36" fmla="*/ 184 w 3185"/>
                <a:gd name="T37" fmla="*/ 27 h 1014"/>
                <a:gd name="T38" fmla="*/ 192 w 3185"/>
                <a:gd name="T39" fmla="*/ 15 h 1014"/>
                <a:gd name="T40" fmla="*/ 199 w 3185"/>
                <a:gd name="T41" fmla="*/ 0 h 1014"/>
                <a:gd name="T42" fmla="*/ 175 w 3185"/>
                <a:gd name="T43" fmla="*/ 2 h 1014"/>
                <a:gd name="T44" fmla="*/ 153 w 3185"/>
                <a:gd name="T45" fmla="*/ 5 h 1014"/>
                <a:gd name="T46" fmla="*/ 115 w 3185"/>
                <a:gd name="T47" fmla="*/ 7 h 1014"/>
                <a:gd name="T48" fmla="*/ 95 w 3185"/>
                <a:gd name="T49" fmla="*/ 8 h 1014"/>
                <a:gd name="T50" fmla="*/ 79 w 3185"/>
                <a:gd name="T51" fmla="*/ 6 h 1014"/>
                <a:gd name="T52" fmla="*/ 62 w 3185"/>
                <a:gd name="T53" fmla="*/ 5 h 1014"/>
                <a:gd name="T54" fmla="*/ 53 w 3185"/>
                <a:gd name="T55" fmla="*/ 4 h 1014"/>
                <a:gd name="T56" fmla="*/ 47 w 3185"/>
                <a:gd name="T57" fmla="*/ 3 h 10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85"/>
                <a:gd name="T88" fmla="*/ 0 h 1014"/>
                <a:gd name="T89" fmla="*/ 3185 w 3185"/>
                <a:gd name="T90" fmla="*/ 1014 h 10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85" h="1014">
                  <a:moveTo>
                    <a:pt x="753" y="34"/>
                  </a:moveTo>
                  <a:lnTo>
                    <a:pt x="709" y="209"/>
                  </a:lnTo>
                  <a:lnTo>
                    <a:pt x="657" y="358"/>
                  </a:lnTo>
                  <a:lnTo>
                    <a:pt x="552" y="533"/>
                  </a:lnTo>
                  <a:lnTo>
                    <a:pt x="403" y="708"/>
                  </a:lnTo>
                  <a:lnTo>
                    <a:pt x="167" y="901"/>
                  </a:lnTo>
                  <a:lnTo>
                    <a:pt x="0" y="997"/>
                  </a:lnTo>
                  <a:lnTo>
                    <a:pt x="219" y="1006"/>
                  </a:lnTo>
                  <a:lnTo>
                    <a:pt x="560" y="1006"/>
                  </a:lnTo>
                  <a:lnTo>
                    <a:pt x="1094" y="1014"/>
                  </a:lnTo>
                  <a:lnTo>
                    <a:pt x="1138" y="1006"/>
                  </a:lnTo>
                  <a:lnTo>
                    <a:pt x="1610" y="997"/>
                  </a:lnTo>
                  <a:lnTo>
                    <a:pt x="1995" y="971"/>
                  </a:lnTo>
                  <a:lnTo>
                    <a:pt x="2389" y="918"/>
                  </a:lnTo>
                  <a:lnTo>
                    <a:pt x="2450" y="892"/>
                  </a:lnTo>
                  <a:lnTo>
                    <a:pt x="2643" y="831"/>
                  </a:lnTo>
                  <a:lnTo>
                    <a:pt x="2739" y="734"/>
                  </a:lnTo>
                  <a:lnTo>
                    <a:pt x="2827" y="594"/>
                  </a:lnTo>
                  <a:lnTo>
                    <a:pt x="2958" y="419"/>
                  </a:lnTo>
                  <a:lnTo>
                    <a:pt x="3072" y="227"/>
                  </a:lnTo>
                  <a:lnTo>
                    <a:pt x="3185" y="0"/>
                  </a:lnTo>
                  <a:lnTo>
                    <a:pt x="2800" y="26"/>
                  </a:lnTo>
                  <a:lnTo>
                    <a:pt x="2459" y="69"/>
                  </a:lnTo>
                  <a:lnTo>
                    <a:pt x="1847" y="104"/>
                  </a:lnTo>
                  <a:lnTo>
                    <a:pt x="1523" y="113"/>
                  </a:lnTo>
                  <a:lnTo>
                    <a:pt x="1269" y="96"/>
                  </a:lnTo>
                  <a:lnTo>
                    <a:pt x="1007" y="78"/>
                  </a:lnTo>
                  <a:lnTo>
                    <a:pt x="858" y="52"/>
                  </a:lnTo>
                  <a:lnTo>
                    <a:pt x="753" y="34"/>
                  </a:lnTo>
                  <a:close/>
                </a:path>
              </a:pathLst>
            </a:custGeom>
            <a:solidFill>
              <a:srgbClr val="FFFFFF"/>
            </a:solidFill>
            <a:ln w="19050">
              <a:solidFill>
                <a:srgbClr val="000000"/>
              </a:solidFill>
              <a:prstDash val="solid"/>
              <a:round/>
              <a:headEnd/>
              <a:tailEnd/>
            </a:ln>
          </p:spPr>
          <p:txBody>
            <a:bodyPr/>
            <a:lstStyle/>
            <a:p>
              <a:endParaRPr lang="zh-TW" altLang="en-US"/>
            </a:p>
          </p:txBody>
        </p:sp>
        <p:sp>
          <p:nvSpPr>
            <p:cNvPr id="34849" name="Line 78"/>
            <p:cNvSpPr>
              <a:spLocks noChangeShapeType="1"/>
            </p:cNvSpPr>
            <p:nvPr/>
          </p:nvSpPr>
          <p:spPr bwMode="auto">
            <a:xfrm>
              <a:off x="3076" y="3551"/>
              <a:ext cx="0" cy="82"/>
            </a:xfrm>
            <a:prstGeom prst="line">
              <a:avLst/>
            </a:prstGeom>
            <a:noFill/>
            <a:ln w="19050">
              <a:solidFill>
                <a:srgbClr val="000000"/>
              </a:solidFill>
              <a:round/>
              <a:headEnd/>
              <a:tailEnd/>
            </a:ln>
          </p:spPr>
          <p:txBody>
            <a:bodyPr/>
            <a:lstStyle/>
            <a:p>
              <a:endParaRPr lang="zh-TW" altLang="en-US"/>
            </a:p>
          </p:txBody>
        </p:sp>
        <p:sp>
          <p:nvSpPr>
            <p:cNvPr id="34850" name="Freeform 79"/>
            <p:cNvSpPr>
              <a:spLocks/>
            </p:cNvSpPr>
            <p:nvPr/>
          </p:nvSpPr>
          <p:spPr bwMode="auto">
            <a:xfrm>
              <a:off x="3082" y="3559"/>
              <a:ext cx="121" cy="70"/>
            </a:xfrm>
            <a:custGeom>
              <a:avLst/>
              <a:gdLst>
                <a:gd name="T0" fmla="*/ 0 w 244"/>
                <a:gd name="T1" fmla="*/ 0 h 142"/>
                <a:gd name="T2" fmla="*/ 15 w 244"/>
                <a:gd name="T3" fmla="*/ 0 h 142"/>
                <a:gd name="T4" fmla="*/ 8 w 244"/>
                <a:gd name="T5" fmla="*/ 8 h 142"/>
                <a:gd name="T6" fmla="*/ 0 w 244"/>
                <a:gd name="T7" fmla="*/ 8 h 142"/>
                <a:gd name="T8" fmla="*/ 0 w 244"/>
                <a:gd name="T9" fmla="*/ 0 h 142"/>
                <a:gd name="T10" fmla="*/ 0 60000 65536"/>
                <a:gd name="T11" fmla="*/ 0 60000 65536"/>
                <a:gd name="T12" fmla="*/ 0 60000 65536"/>
                <a:gd name="T13" fmla="*/ 0 60000 65536"/>
                <a:gd name="T14" fmla="*/ 0 60000 65536"/>
                <a:gd name="T15" fmla="*/ 0 w 244"/>
                <a:gd name="T16" fmla="*/ 0 h 142"/>
                <a:gd name="T17" fmla="*/ 244 w 244"/>
                <a:gd name="T18" fmla="*/ 142 h 142"/>
              </a:gdLst>
              <a:ahLst/>
              <a:cxnLst>
                <a:cxn ang="T10">
                  <a:pos x="T0" y="T1"/>
                </a:cxn>
                <a:cxn ang="T11">
                  <a:pos x="T2" y="T3"/>
                </a:cxn>
                <a:cxn ang="T12">
                  <a:pos x="T4" y="T5"/>
                </a:cxn>
                <a:cxn ang="T13">
                  <a:pos x="T6" y="T7"/>
                </a:cxn>
                <a:cxn ang="T14">
                  <a:pos x="T8" y="T9"/>
                </a:cxn>
              </a:cxnLst>
              <a:rect l="T15" t="T16" r="T17" b="T18"/>
              <a:pathLst>
                <a:path w="244" h="142">
                  <a:moveTo>
                    <a:pt x="0" y="0"/>
                  </a:moveTo>
                  <a:lnTo>
                    <a:pt x="244" y="6"/>
                  </a:lnTo>
                  <a:lnTo>
                    <a:pt x="137" y="142"/>
                  </a:lnTo>
                  <a:lnTo>
                    <a:pt x="0" y="135"/>
                  </a:lnTo>
                  <a:lnTo>
                    <a:pt x="0" y="0"/>
                  </a:lnTo>
                  <a:close/>
                </a:path>
              </a:pathLst>
            </a:custGeom>
            <a:solidFill>
              <a:srgbClr val="FFFFFF"/>
            </a:solidFill>
            <a:ln w="0">
              <a:solidFill>
                <a:srgbClr val="FFFFFF"/>
              </a:solidFill>
              <a:prstDash val="solid"/>
              <a:round/>
              <a:headEnd/>
              <a:tailEnd/>
            </a:ln>
          </p:spPr>
          <p:txBody>
            <a:bodyPr/>
            <a:lstStyle/>
            <a:p>
              <a:endParaRPr lang="zh-TW" altLang="en-US"/>
            </a:p>
          </p:txBody>
        </p:sp>
        <p:sp>
          <p:nvSpPr>
            <p:cNvPr id="34851" name="Line 80"/>
            <p:cNvSpPr>
              <a:spLocks noChangeShapeType="1"/>
            </p:cNvSpPr>
            <p:nvPr/>
          </p:nvSpPr>
          <p:spPr bwMode="auto">
            <a:xfrm>
              <a:off x="4393" y="3469"/>
              <a:ext cx="2" cy="80"/>
            </a:xfrm>
            <a:prstGeom prst="line">
              <a:avLst/>
            </a:prstGeom>
            <a:noFill/>
            <a:ln w="19050">
              <a:solidFill>
                <a:srgbClr val="000000"/>
              </a:solidFill>
              <a:round/>
              <a:headEnd/>
              <a:tailEnd/>
            </a:ln>
          </p:spPr>
          <p:txBody>
            <a:bodyPr/>
            <a:lstStyle/>
            <a:p>
              <a:endParaRPr lang="zh-TW" altLang="en-US"/>
            </a:p>
          </p:txBody>
        </p:sp>
        <p:sp>
          <p:nvSpPr>
            <p:cNvPr id="34852" name="Rectangle 81"/>
            <p:cNvSpPr>
              <a:spLocks noChangeArrowheads="1"/>
            </p:cNvSpPr>
            <p:nvPr/>
          </p:nvSpPr>
          <p:spPr bwMode="auto">
            <a:xfrm>
              <a:off x="4565" y="3363"/>
              <a:ext cx="878" cy="192"/>
            </a:xfrm>
            <a:prstGeom prst="rect">
              <a:avLst/>
            </a:prstGeom>
            <a:noFill/>
            <a:ln w="9525">
              <a:noFill/>
              <a:miter lim="800000"/>
              <a:headEnd/>
              <a:tailEnd/>
            </a:ln>
          </p:spPr>
          <p:txBody>
            <a:bodyPr wrap="none" lIns="0" tIns="0" rIns="0" bIns="0">
              <a:spAutoFit/>
            </a:bodyPr>
            <a:lstStyle/>
            <a:p>
              <a:r>
                <a:rPr lang="en-US" altLang="zh-TW" sz="1300">
                  <a:solidFill>
                    <a:srgbClr val="000000"/>
                  </a:solidFill>
                  <a:ea typeface="標楷體" pitchFamily="65" charset="-120"/>
                </a:rPr>
                <a:t>Warpage shape</a:t>
              </a:r>
              <a:endParaRPr lang="en-US" altLang="zh-TW"/>
            </a:p>
          </p:txBody>
        </p:sp>
        <p:grpSp>
          <p:nvGrpSpPr>
            <p:cNvPr id="11" name="Group 82"/>
            <p:cNvGrpSpPr>
              <a:grpSpLocks/>
            </p:cNvGrpSpPr>
            <p:nvPr/>
          </p:nvGrpSpPr>
          <p:grpSpPr bwMode="auto">
            <a:xfrm>
              <a:off x="4025" y="2939"/>
              <a:ext cx="575" cy="357"/>
              <a:chOff x="2253" y="2614"/>
              <a:chExt cx="575" cy="357"/>
            </a:xfrm>
          </p:grpSpPr>
          <p:sp>
            <p:nvSpPr>
              <p:cNvPr id="34859" name="Freeform 83"/>
              <p:cNvSpPr>
                <a:spLocks/>
              </p:cNvSpPr>
              <p:nvPr/>
            </p:nvSpPr>
            <p:spPr bwMode="auto">
              <a:xfrm>
                <a:off x="2265" y="2614"/>
                <a:ext cx="563" cy="328"/>
              </a:xfrm>
              <a:custGeom>
                <a:avLst/>
                <a:gdLst>
                  <a:gd name="T0" fmla="*/ 0 w 1126"/>
                  <a:gd name="T1" fmla="*/ 41 h 656"/>
                  <a:gd name="T2" fmla="*/ 18 w 1126"/>
                  <a:gd name="T3" fmla="*/ 1 h 656"/>
                  <a:gd name="T4" fmla="*/ 70 w 1126"/>
                  <a:gd name="T5" fmla="*/ 0 h 656"/>
                  <a:gd name="T6" fmla="*/ 0 60000 65536"/>
                  <a:gd name="T7" fmla="*/ 0 60000 65536"/>
                  <a:gd name="T8" fmla="*/ 0 60000 65536"/>
                  <a:gd name="T9" fmla="*/ 0 w 1126"/>
                  <a:gd name="T10" fmla="*/ 0 h 656"/>
                  <a:gd name="T11" fmla="*/ 1126 w 1126"/>
                  <a:gd name="T12" fmla="*/ 656 h 656"/>
                </a:gdLst>
                <a:ahLst/>
                <a:cxnLst>
                  <a:cxn ang="T6">
                    <a:pos x="T0" y="T1"/>
                  </a:cxn>
                  <a:cxn ang="T7">
                    <a:pos x="T2" y="T3"/>
                  </a:cxn>
                  <a:cxn ang="T8">
                    <a:pos x="T4" y="T5"/>
                  </a:cxn>
                </a:cxnLst>
                <a:rect l="T9" t="T10" r="T11" b="T12"/>
                <a:pathLst>
                  <a:path w="1126" h="656">
                    <a:moveTo>
                      <a:pt x="0" y="656"/>
                    </a:moveTo>
                    <a:lnTo>
                      <a:pt x="299" y="9"/>
                    </a:lnTo>
                    <a:lnTo>
                      <a:pt x="1126" y="0"/>
                    </a:lnTo>
                  </a:path>
                </a:pathLst>
              </a:custGeom>
              <a:noFill/>
              <a:ln w="9525">
                <a:solidFill>
                  <a:srgbClr val="000000"/>
                </a:solidFill>
                <a:prstDash val="solid"/>
                <a:round/>
                <a:headEnd/>
                <a:tailEnd/>
              </a:ln>
            </p:spPr>
            <p:txBody>
              <a:bodyPr/>
              <a:lstStyle/>
              <a:p>
                <a:endParaRPr lang="zh-TW" altLang="en-US"/>
              </a:p>
            </p:txBody>
          </p:sp>
          <p:sp>
            <p:nvSpPr>
              <p:cNvPr id="34860" name="Freeform 84"/>
              <p:cNvSpPr>
                <a:spLocks/>
              </p:cNvSpPr>
              <p:nvPr/>
            </p:nvSpPr>
            <p:spPr bwMode="auto">
              <a:xfrm>
                <a:off x="2253" y="2901"/>
                <a:ext cx="50" cy="70"/>
              </a:xfrm>
              <a:custGeom>
                <a:avLst/>
                <a:gdLst>
                  <a:gd name="T0" fmla="*/ 2 w 99"/>
                  <a:gd name="T1" fmla="*/ 0 h 139"/>
                  <a:gd name="T2" fmla="*/ 7 w 99"/>
                  <a:gd name="T3" fmla="*/ 1 h 139"/>
                  <a:gd name="T4" fmla="*/ 0 w 99"/>
                  <a:gd name="T5" fmla="*/ 9 h 139"/>
                  <a:gd name="T6" fmla="*/ 2 w 99"/>
                  <a:gd name="T7" fmla="*/ 0 h 139"/>
                  <a:gd name="T8" fmla="*/ 0 60000 65536"/>
                  <a:gd name="T9" fmla="*/ 0 60000 65536"/>
                  <a:gd name="T10" fmla="*/ 0 60000 65536"/>
                  <a:gd name="T11" fmla="*/ 0 60000 65536"/>
                  <a:gd name="T12" fmla="*/ 0 w 99"/>
                  <a:gd name="T13" fmla="*/ 0 h 139"/>
                  <a:gd name="T14" fmla="*/ 99 w 99"/>
                  <a:gd name="T15" fmla="*/ 139 h 139"/>
                </a:gdLst>
                <a:ahLst/>
                <a:cxnLst>
                  <a:cxn ang="T8">
                    <a:pos x="T0" y="T1"/>
                  </a:cxn>
                  <a:cxn ang="T9">
                    <a:pos x="T2" y="T3"/>
                  </a:cxn>
                  <a:cxn ang="T10">
                    <a:pos x="T4" y="T5"/>
                  </a:cxn>
                  <a:cxn ang="T11">
                    <a:pos x="T6" y="T7"/>
                  </a:cxn>
                </a:cxnLst>
                <a:rect l="T12" t="T13" r="T14" b="T15"/>
                <a:pathLst>
                  <a:path w="99" h="139">
                    <a:moveTo>
                      <a:pt x="21" y="0"/>
                    </a:moveTo>
                    <a:lnTo>
                      <a:pt x="99" y="2"/>
                    </a:lnTo>
                    <a:lnTo>
                      <a:pt x="0" y="139"/>
                    </a:lnTo>
                    <a:lnTo>
                      <a:pt x="21" y="0"/>
                    </a:lnTo>
                    <a:close/>
                  </a:path>
                </a:pathLst>
              </a:custGeom>
              <a:solidFill>
                <a:srgbClr val="000000"/>
              </a:solidFill>
              <a:ln w="0">
                <a:solidFill>
                  <a:srgbClr val="000000"/>
                </a:solidFill>
                <a:prstDash val="solid"/>
                <a:round/>
                <a:headEnd/>
                <a:tailEnd/>
              </a:ln>
            </p:spPr>
            <p:txBody>
              <a:bodyPr/>
              <a:lstStyle/>
              <a:p>
                <a:endParaRPr lang="zh-TW" altLang="en-US"/>
              </a:p>
            </p:txBody>
          </p:sp>
        </p:grpSp>
        <p:sp>
          <p:nvSpPr>
            <p:cNvPr id="34854" name="Freeform 85"/>
            <p:cNvSpPr>
              <a:spLocks/>
            </p:cNvSpPr>
            <p:nvPr/>
          </p:nvSpPr>
          <p:spPr bwMode="auto">
            <a:xfrm>
              <a:off x="4060" y="3640"/>
              <a:ext cx="454" cy="219"/>
            </a:xfrm>
            <a:custGeom>
              <a:avLst/>
              <a:gdLst>
                <a:gd name="T0" fmla="*/ 0 w 907"/>
                <a:gd name="T1" fmla="*/ 0 h 437"/>
                <a:gd name="T2" fmla="*/ 16 w 907"/>
                <a:gd name="T3" fmla="*/ 27 h 437"/>
                <a:gd name="T4" fmla="*/ 57 w 907"/>
                <a:gd name="T5" fmla="*/ 28 h 437"/>
                <a:gd name="T6" fmla="*/ 0 60000 65536"/>
                <a:gd name="T7" fmla="*/ 0 60000 65536"/>
                <a:gd name="T8" fmla="*/ 0 60000 65536"/>
                <a:gd name="T9" fmla="*/ 0 w 907"/>
                <a:gd name="T10" fmla="*/ 0 h 437"/>
                <a:gd name="T11" fmla="*/ 907 w 907"/>
                <a:gd name="T12" fmla="*/ 437 h 437"/>
              </a:gdLst>
              <a:ahLst/>
              <a:cxnLst>
                <a:cxn ang="T6">
                  <a:pos x="T0" y="T1"/>
                </a:cxn>
                <a:cxn ang="T7">
                  <a:pos x="T2" y="T3"/>
                </a:cxn>
                <a:cxn ang="T8">
                  <a:pos x="T4" y="T5"/>
                </a:cxn>
              </a:cxnLst>
              <a:rect l="T9" t="T10" r="T11" b="T12"/>
              <a:pathLst>
                <a:path w="907" h="437">
                  <a:moveTo>
                    <a:pt x="0" y="0"/>
                  </a:moveTo>
                  <a:lnTo>
                    <a:pt x="242" y="431"/>
                  </a:lnTo>
                  <a:lnTo>
                    <a:pt x="907" y="437"/>
                  </a:lnTo>
                </a:path>
              </a:pathLst>
            </a:custGeom>
            <a:noFill/>
            <a:ln w="9525">
              <a:solidFill>
                <a:srgbClr val="000000"/>
              </a:solidFill>
              <a:prstDash val="solid"/>
              <a:round/>
              <a:headEnd/>
              <a:tailEnd/>
            </a:ln>
          </p:spPr>
          <p:txBody>
            <a:bodyPr/>
            <a:lstStyle/>
            <a:p>
              <a:endParaRPr lang="zh-TW" altLang="en-US"/>
            </a:p>
          </p:txBody>
        </p:sp>
        <p:sp>
          <p:nvSpPr>
            <p:cNvPr id="34855" name="Rectangle 86"/>
            <p:cNvSpPr>
              <a:spLocks noChangeArrowheads="1"/>
            </p:cNvSpPr>
            <p:nvPr/>
          </p:nvSpPr>
          <p:spPr bwMode="auto">
            <a:xfrm>
              <a:off x="4619" y="2905"/>
              <a:ext cx="940" cy="192"/>
            </a:xfrm>
            <a:prstGeom prst="rect">
              <a:avLst/>
            </a:prstGeom>
            <a:noFill/>
            <a:ln w="9525">
              <a:noFill/>
              <a:miter lim="800000"/>
              <a:headEnd/>
              <a:tailEnd/>
            </a:ln>
          </p:spPr>
          <p:txBody>
            <a:bodyPr wrap="none" lIns="0" tIns="0" rIns="0" bIns="0">
              <a:spAutoFit/>
            </a:bodyPr>
            <a:lstStyle/>
            <a:p>
              <a:r>
                <a:rPr lang="en-US" altLang="zh-TW" sz="1300">
                  <a:solidFill>
                    <a:srgbClr val="000000"/>
                  </a:solidFill>
                  <a:ea typeface="標楷體" pitchFamily="65" charset="-120"/>
                </a:rPr>
                <a:t>Higher shrinkage</a:t>
              </a:r>
              <a:endParaRPr lang="en-US" altLang="zh-TW"/>
            </a:p>
          </p:txBody>
        </p:sp>
        <p:sp>
          <p:nvSpPr>
            <p:cNvPr id="34856" name="Rectangle 87"/>
            <p:cNvSpPr>
              <a:spLocks noChangeArrowheads="1"/>
            </p:cNvSpPr>
            <p:nvPr/>
          </p:nvSpPr>
          <p:spPr bwMode="auto">
            <a:xfrm>
              <a:off x="4549" y="3816"/>
              <a:ext cx="913" cy="192"/>
            </a:xfrm>
            <a:prstGeom prst="rect">
              <a:avLst/>
            </a:prstGeom>
            <a:noFill/>
            <a:ln w="9525">
              <a:noFill/>
              <a:miter lim="800000"/>
              <a:headEnd/>
              <a:tailEnd/>
            </a:ln>
          </p:spPr>
          <p:txBody>
            <a:bodyPr wrap="none" lIns="0" tIns="0" rIns="0" bIns="0">
              <a:spAutoFit/>
            </a:bodyPr>
            <a:lstStyle/>
            <a:p>
              <a:r>
                <a:rPr lang="en-US" altLang="zh-TW" sz="1300">
                  <a:solidFill>
                    <a:srgbClr val="000000"/>
                  </a:solidFill>
                  <a:ea typeface="標楷體" pitchFamily="65" charset="-120"/>
                </a:rPr>
                <a:t>Lower shrinkage</a:t>
              </a:r>
              <a:endParaRPr lang="en-US" altLang="zh-TW"/>
            </a:p>
          </p:txBody>
        </p:sp>
        <p:sp>
          <p:nvSpPr>
            <p:cNvPr id="34857" name="Line 88"/>
            <p:cNvSpPr>
              <a:spLocks noChangeShapeType="1"/>
            </p:cNvSpPr>
            <p:nvPr/>
          </p:nvSpPr>
          <p:spPr bwMode="auto">
            <a:xfrm>
              <a:off x="4670" y="3057"/>
              <a:ext cx="0" cy="76"/>
            </a:xfrm>
            <a:prstGeom prst="line">
              <a:avLst/>
            </a:prstGeom>
            <a:noFill/>
            <a:ln w="19050">
              <a:solidFill>
                <a:srgbClr val="000000"/>
              </a:solidFill>
              <a:round/>
              <a:headEnd/>
              <a:tailEnd/>
            </a:ln>
          </p:spPr>
          <p:txBody>
            <a:bodyPr/>
            <a:lstStyle/>
            <a:p>
              <a:endParaRPr lang="zh-TW" altLang="en-US"/>
            </a:p>
          </p:txBody>
        </p:sp>
        <p:sp>
          <p:nvSpPr>
            <p:cNvPr id="34858" name="Freeform 89"/>
            <p:cNvSpPr>
              <a:spLocks/>
            </p:cNvSpPr>
            <p:nvPr/>
          </p:nvSpPr>
          <p:spPr bwMode="auto">
            <a:xfrm>
              <a:off x="4632" y="3107"/>
              <a:ext cx="30" cy="41"/>
            </a:xfrm>
            <a:custGeom>
              <a:avLst/>
              <a:gdLst>
                <a:gd name="T0" fmla="*/ 0 w 59"/>
                <a:gd name="T1" fmla="*/ 5 h 82"/>
                <a:gd name="T2" fmla="*/ 3 w 59"/>
                <a:gd name="T3" fmla="*/ 0 h 82"/>
                <a:gd name="T4" fmla="*/ 4 w 59"/>
                <a:gd name="T5" fmla="*/ 1 h 82"/>
                <a:gd name="T6" fmla="*/ 4 w 59"/>
                <a:gd name="T7" fmla="*/ 3 h 82"/>
                <a:gd name="T8" fmla="*/ 4 w 59"/>
                <a:gd name="T9" fmla="*/ 3 h 82"/>
                <a:gd name="T10" fmla="*/ 3 w 59"/>
                <a:gd name="T11" fmla="*/ 5 h 82"/>
                <a:gd name="T12" fmla="*/ 0 w 59"/>
                <a:gd name="T13" fmla="*/ 5 h 82"/>
                <a:gd name="T14" fmla="*/ 0 60000 65536"/>
                <a:gd name="T15" fmla="*/ 0 60000 65536"/>
                <a:gd name="T16" fmla="*/ 0 60000 65536"/>
                <a:gd name="T17" fmla="*/ 0 60000 65536"/>
                <a:gd name="T18" fmla="*/ 0 60000 65536"/>
                <a:gd name="T19" fmla="*/ 0 60000 65536"/>
                <a:gd name="T20" fmla="*/ 0 60000 65536"/>
                <a:gd name="T21" fmla="*/ 0 w 59"/>
                <a:gd name="T22" fmla="*/ 0 h 82"/>
                <a:gd name="T23" fmla="*/ 59 w 59"/>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82">
                  <a:moveTo>
                    <a:pt x="0" y="78"/>
                  </a:moveTo>
                  <a:lnTo>
                    <a:pt x="37" y="0"/>
                  </a:lnTo>
                  <a:lnTo>
                    <a:pt x="58" y="27"/>
                  </a:lnTo>
                  <a:lnTo>
                    <a:pt x="59" y="47"/>
                  </a:lnTo>
                  <a:lnTo>
                    <a:pt x="56" y="63"/>
                  </a:lnTo>
                  <a:lnTo>
                    <a:pt x="40" y="82"/>
                  </a:lnTo>
                  <a:lnTo>
                    <a:pt x="0" y="78"/>
                  </a:lnTo>
                  <a:close/>
                </a:path>
              </a:pathLst>
            </a:custGeom>
            <a:solidFill>
              <a:srgbClr val="FFFFFF"/>
            </a:solidFill>
            <a:ln w="0">
              <a:solidFill>
                <a:srgbClr val="FFFFFF"/>
              </a:solidFill>
              <a:prstDash val="solid"/>
              <a:round/>
              <a:headEnd/>
              <a:tailEnd/>
            </a:ln>
          </p:spPr>
          <p:txBody>
            <a:bodyPr/>
            <a:lstStyle/>
            <a:p>
              <a:endParaRPr lang="zh-TW" altLang="en-US"/>
            </a:p>
          </p:txBody>
        </p:sp>
      </p:grpSp>
      <p:sp>
        <p:nvSpPr>
          <p:cNvPr id="86" name="矩形 85"/>
          <p:cNvSpPr/>
          <p:nvPr/>
        </p:nvSpPr>
        <p:spPr>
          <a:xfrm>
            <a:off x="604838" y="3282950"/>
            <a:ext cx="928687" cy="142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87" name="矩形 86"/>
          <p:cNvSpPr/>
          <p:nvPr/>
        </p:nvSpPr>
        <p:spPr>
          <a:xfrm>
            <a:off x="4722813" y="1420813"/>
            <a:ext cx="928687" cy="142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34825" name="Picture 1" descr="Y:\00.行銷部專案\2012\Joanne\新聞發佈\Moldex3D Logo v2.png"/>
          <p:cNvPicPr>
            <a:picLocks noChangeAspect="1" noChangeArrowheads="1"/>
          </p:cNvPicPr>
          <p:nvPr/>
        </p:nvPicPr>
        <p:blipFill>
          <a:blip r:embed="rId4"/>
          <a:srcRect l="11420" r="10310" b="30489"/>
          <a:stretch>
            <a:fillRect/>
          </a:stretch>
        </p:blipFill>
        <p:spPr bwMode="auto">
          <a:xfrm>
            <a:off x="746125" y="5486400"/>
            <a:ext cx="587375" cy="1095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zh-TW" altLang="en-US" dirty="0" smtClean="0"/>
              <a:t>模擬結果比對 </a:t>
            </a:r>
            <a:r>
              <a:rPr lang="en-US" altLang="zh-TW" dirty="0" smtClean="0"/>
              <a:t>-</a:t>
            </a:r>
            <a:r>
              <a:rPr lang="zh-TW" altLang="en-US" dirty="0" smtClean="0"/>
              <a:t> 翹曲分析 </a:t>
            </a:r>
            <a:r>
              <a:rPr lang="en-US" altLang="zh-TW" dirty="0" smtClean="0"/>
              <a:t>/ Y </a:t>
            </a:r>
            <a:r>
              <a:rPr lang="zh-TW" altLang="en-US" dirty="0" smtClean="0"/>
              <a:t>軸向變形量</a:t>
            </a:r>
          </a:p>
        </p:txBody>
      </p:sp>
      <p:pic>
        <p:nvPicPr>
          <p:cNvPr id="35843" name="Picture 13"/>
          <p:cNvPicPr>
            <a:picLocks noChangeAspect="1" noChangeArrowheads="1"/>
          </p:cNvPicPr>
          <p:nvPr/>
        </p:nvPicPr>
        <p:blipFill>
          <a:blip r:embed="rId2"/>
          <a:srcRect/>
          <a:stretch>
            <a:fillRect/>
          </a:stretch>
        </p:blipFill>
        <p:spPr bwMode="auto">
          <a:xfrm>
            <a:off x="636588" y="1168623"/>
            <a:ext cx="7870825" cy="4678363"/>
          </a:xfrm>
          <a:prstGeom prst="rect">
            <a:avLst/>
          </a:prstGeom>
          <a:noFill/>
          <a:ln w="12700">
            <a:noFill/>
            <a:miter lim="800000"/>
            <a:headEnd type="none" w="sm" len="sm"/>
            <a:tailEnd type="none" w="sm" len="sm"/>
          </a:ln>
        </p:spPr>
      </p:pic>
      <p:sp>
        <p:nvSpPr>
          <p:cNvPr id="35844" name="Line 5"/>
          <p:cNvSpPr>
            <a:spLocks noChangeShapeType="1"/>
          </p:cNvSpPr>
          <p:nvPr/>
        </p:nvSpPr>
        <p:spPr bwMode="auto">
          <a:xfrm>
            <a:off x="8310563" y="1628999"/>
            <a:ext cx="14730" cy="3474630"/>
          </a:xfrm>
          <a:prstGeom prst="line">
            <a:avLst/>
          </a:prstGeom>
          <a:noFill/>
          <a:ln w="9525">
            <a:solidFill>
              <a:schemeClr val="tx1"/>
            </a:solidFill>
            <a:round/>
            <a:headEnd type="triangle" w="med" len="med"/>
            <a:tailEnd type="triangle" w="med" len="med"/>
          </a:ln>
        </p:spPr>
        <p:txBody>
          <a:bodyPr/>
          <a:lstStyle/>
          <a:p>
            <a:endParaRPr lang="zh-TW" altLang="en-US"/>
          </a:p>
        </p:txBody>
      </p:sp>
      <p:sp>
        <p:nvSpPr>
          <p:cNvPr id="35845" name="Text Box 6"/>
          <p:cNvSpPr txBox="1">
            <a:spLocks noChangeArrowheads="1"/>
          </p:cNvSpPr>
          <p:nvPr/>
        </p:nvSpPr>
        <p:spPr bwMode="auto">
          <a:xfrm>
            <a:off x="7415213" y="1628998"/>
            <a:ext cx="719137" cy="457200"/>
          </a:xfrm>
          <a:prstGeom prst="rect">
            <a:avLst/>
          </a:prstGeom>
          <a:noFill/>
          <a:ln w="9525">
            <a:noFill/>
            <a:miter lim="800000"/>
            <a:headEnd/>
            <a:tailEnd/>
          </a:ln>
        </p:spPr>
        <p:txBody>
          <a:bodyPr>
            <a:spAutoFit/>
          </a:bodyPr>
          <a:lstStyle/>
          <a:p>
            <a:pPr>
              <a:spcBef>
                <a:spcPct val="50000"/>
              </a:spcBef>
            </a:pPr>
            <a:r>
              <a:rPr lang="en-US" altLang="zh-TW" sz="2400" b="1"/>
              <a:t>+Y</a:t>
            </a:r>
          </a:p>
        </p:txBody>
      </p:sp>
      <p:sp>
        <p:nvSpPr>
          <p:cNvPr id="35846" name="Text Box 7"/>
          <p:cNvSpPr txBox="1">
            <a:spLocks noChangeArrowheads="1"/>
          </p:cNvSpPr>
          <p:nvPr/>
        </p:nvSpPr>
        <p:spPr bwMode="auto">
          <a:xfrm>
            <a:off x="7578651" y="4724659"/>
            <a:ext cx="719138" cy="457200"/>
          </a:xfrm>
          <a:prstGeom prst="rect">
            <a:avLst/>
          </a:prstGeom>
          <a:noFill/>
          <a:ln w="9525">
            <a:noFill/>
            <a:miter lim="800000"/>
            <a:headEnd/>
            <a:tailEnd/>
          </a:ln>
        </p:spPr>
        <p:txBody>
          <a:bodyPr>
            <a:spAutoFit/>
          </a:bodyPr>
          <a:lstStyle/>
          <a:p>
            <a:pPr>
              <a:spcBef>
                <a:spcPct val="50000"/>
              </a:spcBef>
            </a:pPr>
            <a:r>
              <a:rPr kumimoji="0" lang="en-US" altLang="zh-TW" sz="2400" b="1" dirty="0"/>
              <a:t>-Y</a:t>
            </a:r>
            <a:endParaRPr lang="en-US" altLang="zh-TW" sz="2400" b="1" dirty="0"/>
          </a:p>
        </p:txBody>
      </p:sp>
      <p:sp>
        <p:nvSpPr>
          <p:cNvPr id="18" name="Text Box 15"/>
          <p:cNvSpPr txBox="1">
            <a:spLocks noChangeArrowheads="1"/>
          </p:cNvSpPr>
          <p:nvPr/>
        </p:nvSpPr>
        <p:spPr bwMode="auto">
          <a:xfrm>
            <a:off x="4833938" y="4491261"/>
            <a:ext cx="3046412" cy="336550"/>
          </a:xfrm>
          <a:prstGeom prst="rect">
            <a:avLst/>
          </a:prstGeom>
          <a:noFill/>
          <a:ln w="9525">
            <a:noFill/>
            <a:miter lim="800000"/>
            <a:headEnd/>
            <a:tailEnd/>
          </a:ln>
          <a:effectLst/>
        </p:spPr>
        <p:txBody>
          <a:bodyPr>
            <a:spAutoFit/>
          </a:bodyPr>
          <a:lstStyle/>
          <a:p>
            <a:pPr>
              <a:spcBef>
                <a:spcPct val="50000"/>
              </a:spcBef>
              <a:defRPr/>
            </a:pPr>
            <a:r>
              <a:rPr lang="en-US" altLang="zh-TW" sz="1600" b="1" dirty="0">
                <a:latin typeface="+mn-lt"/>
                <a:ea typeface="+mj-ea"/>
              </a:rPr>
              <a:t>Y</a:t>
            </a:r>
            <a:r>
              <a:rPr lang="zh-TW" altLang="en-US" sz="1600" b="1" dirty="0">
                <a:latin typeface="+mn-lt"/>
                <a:ea typeface="+mj-ea"/>
              </a:rPr>
              <a:t>方向位移量</a:t>
            </a:r>
            <a:r>
              <a:rPr lang="en-US" altLang="zh-TW" sz="1600" b="1" dirty="0">
                <a:latin typeface="+mn-lt"/>
                <a:ea typeface="+mj-ea"/>
              </a:rPr>
              <a:t>-0.08~0.09mm</a:t>
            </a:r>
          </a:p>
        </p:txBody>
      </p:sp>
      <p:sp>
        <p:nvSpPr>
          <p:cNvPr id="35848" name="Freeform 16"/>
          <p:cNvSpPr>
            <a:spLocks/>
          </p:cNvSpPr>
          <p:nvPr/>
        </p:nvSpPr>
        <p:spPr bwMode="auto">
          <a:xfrm>
            <a:off x="1841500" y="2818036"/>
            <a:ext cx="6434138" cy="530225"/>
          </a:xfrm>
          <a:custGeom>
            <a:avLst/>
            <a:gdLst>
              <a:gd name="T0" fmla="*/ 0 w 4053"/>
              <a:gd name="T1" fmla="*/ 2147483647 h 334"/>
              <a:gd name="T2" fmla="*/ 2147483647 w 4053"/>
              <a:gd name="T3" fmla="*/ 2147483647 h 334"/>
              <a:gd name="T4" fmla="*/ 2147483647 w 4053"/>
              <a:gd name="T5" fmla="*/ 2147483647 h 334"/>
              <a:gd name="T6" fmla="*/ 2147483647 w 4053"/>
              <a:gd name="T7" fmla="*/ 2147483647 h 334"/>
              <a:gd name="T8" fmla="*/ 2147483647 w 4053"/>
              <a:gd name="T9" fmla="*/ 2147483647 h 334"/>
              <a:gd name="T10" fmla="*/ 0 60000 65536"/>
              <a:gd name="T11" fmla="*/ 0 60000 65536"/>
              <a:gd name="T12" fmla="*/ 0 60000 65536"/>
              <a:gd name="T13" fmla="*/ 0 60000 65536"/>
              <a:gd name="T14" fmla="*/ 0 60000 65536"/>
              <a:gd name="T15" fmla="*/ 0 w 4053"/>
              <a:gd name="T16" fmla="*/ 0 h 334"/>
              <a:gd name="T17" fmla="*/ 4053 w 4053"/>
              <a:gd name="T18" fmla="*/ 334 h 334"/>
            </a:gdLst>
            <a:ahLst/>
            <a:cxnLst>
              <a:cxn ang="T10">
                <a:pos x="T0" y="T1"/>
              </a:cxn>
              <a:cxn ang="T11">
                <a:pos x="T2" y="T3"/>
              </a:cxn>
              <a:cxn ang="T12">
                <a:pos x="T4" y="T5"/>
              </a:cxn>
              <a:cxn ang="T13">
                <a:pos x="T6" y="T7"/>
              </a:cxn>
              <a:cxn ang="T14">
                <a:pos x="T8" y="T9"/>
              </a:cxn>
            </a:cxnLst>
            <a:rect l="T15" t="T16" r="T17" b="T18"/>
            <a:pathLst>
              <a:path w="4053" h="334">
                <a:moveTo>
                  <a:pt x="0" y="215"/>
                </a:moveTo>
                <a:cubicBezTo>
                  <a:pt x="256" y="113"/>
                  <a:pt x="512" y="12"/>
                  <a:pt x="910" y="31"/>
                </a:cubicBezTo>
                <a:cubicBezTo>
                  <a:pt x="1308" y="50"/>
                  <a:pt x="1909" y="330"/>
                  <a:pt x="2388" y="332"/>
                </a:cubicBezTo>
                <a:cubicBezTo>
                  <a:pt x="2867" y="334"/>
                  <a:pt x="3511" y="80"/>
                  <a:pt x="3782" y="40"/>
                </a:cubicBezTo>
                <a:cubicBezTo>
                  <a:pt x="4053" y="0"/>
                  <a:pt x="4034" y="45"/>
                  <a:pt x="4016" y="90"/>
                </a:cubicBezTo>
              </a:path>
            </a:pathLst>
          </a:custGeom>
          <a:noFill/>
          <a:ln w="25400" cap="flat" cmpd="sng">
            <a:solidFill>
              <a:schemeClr val="tx1"/>
            </a:solidFill>
            <a:prstDash val="dash"/>
            <a:round/>
            <a:headEnd type="none" w="sm" len="sm"/>
            <a:tailEnd type="none" w="sm" len="sm"/>
          </a:ln>
        </p:spPr>
        <p:txBody>
          <a:bodyPr/>
          <a:lstStyle/>
          <a:p>
            <a:endParaRPr lang="zh-TW" altLang="en-US"/>
          </a:p>
        </p:txBody>
      </p:sp>
      <p:sp>
        <p:nvSpPr>
          <p:cNvPr id="35849" name="Line 17"/>
          <p:cNvSpPr>
            <a:spLocks noChangeShapeType="1"/>
          </p:cNvSpPr>
          <p:nvPr/>
        </p:nvSpPr>
        <p:spPr bwMode="auto">
          <a:xfrm>
            <a:off x="5684838" y="2800573"/>
            <a:ext cx="0" cy="530225"/>
          </a:xfrm>
          <a:prstGeom prst="line">
            <a:avLst/>
          </a:prstGeom>
          <a:noFill/>
          <a:ln w="25400">
            <a:solidFill>
              <a:srgbClr val="000000"/>
            </a:solidFill>
            <a:round/>
            <a:headEnd type="none" w="sm" len="sm"/>
            <a:tailEnd type="triangle" w="sm" len="sm"/>
          </a:ln>
        </p:spPr>
        <p:txBody>
          <a:bodyPr/>
          <a:lstStyle/>
          <a:p>
            <a:endParaRPr lang="zh-TW" altLang="en-US"/>
          </a:p>
        </p:txBody>
      </p:sp>
      <p:sp>
        <p:nvSpPr>
          <p:cNvPr id="35850" name="Line 18"/>
          <p:cNvSpPr>
            <a:spLocks noChangeShapeType="1"/>
          </p:cNvSpPr>
          <p:nvPr/>
        </p:nvSpPr>
        <p:spPr bwMode="auto">
          <a:xfrm flipV="1">
            <a:off x="2359025" y="2629123"/>
            <a:ext cx="0" cy="719138"/>
          </a:xfrm>
          <a:prstGeom prst="line">
            <a:avLst/>
          </a:prstGeom>
          <a:noFill/>
          <a:ln w="25400">
            <a:solidFill>
              <a:srgbClr val="000000"/>
            </a:solidFill>
            <a:round/>
            <a:headEnd type="none" w="sm" len="sm"/>
            <a:tailEnd type="triangle" w="sm" len="sm"/>
          </a:ln>
        </p:spPr>
        <p:txBody>
          <a:bodyPr/>
          <a:lstStyle/>
          <a:p>
            <a:endParaRPr lang="zh-TW" altLang="en-US"/>
          </a:p>
        </p:txBody>
      </p:sp>
      <p:sp>
        <p:nvSpPr>
          <p:cNvPr id="35851" name="Line 19"/>
          <p:cNvSpPr>
            <a:spLocks noChangeShapeType="1"/>
          </p:cNvSpPr>
          <p:nvPr/>
        </p:nvSpPr>
        <p:spPr bwMode="auto">
          <a:xfrm flipV="1">
            <a:off x="7880350" y="2390998"/>
            <a:ext cx="0" cy="957263"/>
          </a:xfrm>
          <a:prstGeom prst="line">
            <a:avLst/>
          </a:prstGeom>
          <a:noFill/>
          <a:ln w="25400">
            <a:solidFill>
              <a:srgbClr val="000000"/>
            </a:solidFill>
            <a:round/>
            <a:headEnd type="none" w="sm" len="sm"/>
            <a:tailEnd type="triangle" w="sm" len="sm"/>
          </a:ln>
        </p:spPr>
        <p:txBody>
          <a:bodyPr/>
          <a:lstStyle/>
          <a:p>
            <a:endParaRPr lang="zh-TW" altLang="en-US"/>
          </a:p>
        </p:txBody>
      </p:sp>
      <p:sp>
        <p:nvSpPr>
          <p:cNvPr id="23" name="Text Box 20"/>
          <p:cNvSpPr txBox="1">
            <a:spLocks noChangeArrowheads="1"/>
          </p:cNvSpPr>
          <p:nvPr/>
        </p:nvSpPr>
        <p:spPr bwMode="auto">
          <a:xfrm>
            <a:off x="7172325" y="1052736"/>
            <a:ext cx="1720850" cy="336550"/>
          </a:xfrm>
          <a:prstGeom prst="rect">
            <a:avLst/>
          </a:prstGeom>
          <a:noFill/>
          <a:ln w="9525">
            <a:noFill/>
            <a:miter lim="800000"/>
            <a:headEnd/>
            <a:tailEnd/>
          </a:ln>
          <a:effectLst/>
        </p:spPr>
        <p:txBody>
          <a:bodyPr>
            <a:spAutoFit/>
          </a:bodyPr>
          <a:lstStyle/>
          <a:p>
            <a:pPr>
              <a:spcBef>
                <a:spcPct val="50000"/>
              </a:spcBef>
              <a:defRPr/>
            </a:pPr>
            <a:r>
              <a:rPr lang="zh-TW" altLang="en-US" sz="1600" b="1">
                <a:latin typeface="+mn-lt"/>
                <a:ea typeface="+mj-ea"/>
              </a:rPr>
              <a:t>放大倍數：</a:t>
            </a:r>
            <a:r>
              <a:rPr lang="en-US" altLang="zh-TW" sz="1600" b="1">
                <a:latin typeface="+mn-lt"/>
                <a:ea typeface="+mj-ea"/>
              </a:rPr>
              <a:t>10</a:t>
            </a:r>
            <a:r>
              <a:rPr lang="zh-TW" altLang="en-US" sz="1600" b="1">
                <a:latin typeface="+mn-lt"/>
                <a:ea typeface="+mj-ea"/>
              </a:rPr>
              <a:t>倍</a:t>
            </a:r>
          </a:p>
        </p:txBody>
      </p:sp>
      <p:sp>
        <p:nvSpPr>
          <p:cNvPr id="24" name="矩形 23"/>
          <p:cNvSpPr/>
          <p:nvPr/>
        </p:nvSpPr>
        <p:spPr>
          <a:xfrm>
            <a:off x="812800" y="1254348"/>
            <a:ext cx="927100" cy="142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35854" name="Picture 1" descr="Y:\00.行銷部專案\2012\Joanne\新聞發佈\Moldex3D Logo v2.png"/>
          <p:cNvPicPr>
            <a:picLocks noChangeAspect="1" noChangeArrowheads="1"/>
          </p:cNvPicPr>
          <p:nvPr/>
        </p:nvPicPr>
        <p:blipFill>
          <a:blip r:embed="rId3"/>
          <a:srcRect l="11420" r="10310" b="30489"/>
          <a:stretch>
            <a:fillRect/>
          </a:stretch>
        </p:blipFill>
        <p:spPr bwMode="auto">
          <a:xfrm>
            <a:off x="1562100" y="4845273"/>
            <a:ext cx="585788" cy="1095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Y:\00.行銷部專案\2012\Joanne\新聞發佈\Moldex3D Logo v2.png"/>
          <p:cNvPicPr>
            <a:picLocks noChangeAspect="1" noChangeArrowheads="1"/>
          </p:cNvPicPr>
          <p:nvPr/>
        </p:nvPicPr>
        <p:blipFill>
          <a:blip r:embed="rId2"/>
          <a:srcRect l="11420" r="10310" b="30489"/>
          <a:stretch>
            <a:fillRect/>
          </a:stretch>
        </p:blipFill>
        <p:spPr bwMode="auto">
          <a:xfrm>
            <a:off x="650875" y="5087938"/>
            <a:ext cx="401638" cy="76200"/>
          </a:xfrm>
          <a:prstGeom prst="rect">
            <a:avLst/>
          </a:prstGeom>
          <a:noFill/>
          <a:ln w="9525">
            <a:noFill/>
            <a:miter lim="800000"/>
            <a:headEnd/>
            <a:tailEnd/>
          </a:ln>
        </p:spPr>
      </p:pic>
      <p:sp>
        <p:nvSpPr>
          <p:cNvPr id="36867" name="標題 1"/>
          <p:cNvSpPr>
            <a:spLocks noGrp="1"/>
          </p:cNvSpPr>
          <p:nvPr>
            <p:ph type="title"/>
          </p:nvPr>
        </p:nvSpPr>
        <p:spPr/>
        <p:txBody>
          <a:bodyPr/>
          <a:lstStyle/>
          <a:p>
            <a:r>
              <a:rPr lang="zh-TW" altLang="en-US" smtClean="0"/>
              <a:t>分析重點整理</a:t>
            </a:r>
          </a:p>
        </p:txBody>
      </p:sp>
      <p:sp>
        <p:nvSpPr>
          <p:cNvPr id="36868" name="Rectangle 2"/>
          <p:cNvSpPr txBox="1">
            <a:spLocks noChangeArrowheads="1"/>
          </p:cNvSpPr>
          <p:nvPr/>
        </p:nvSpPr>
        <p:spPr bwMode="auto">
          <a:xfrm>
            <a:off x="706438" y="1412776"/>
            <a:ext cx="5000625" cy="490538"/>
          </a:xfrm>
          <a:prstGeom prst="rect">
            <a:avLst/>
          </a:prstGeom>
          <a:noFill/>
          <a:ln w="9525">
            <a:noFill/>
            <a:miter lim="800000"/>
            <a:headEnd/>
            <a:tailEnd/>
          </a:ln>
        </p:spPr>
        <p:txBody>
          <a:bodyPr/>
          <a:lstStyle/>
          <a:p>
            <a:pPr marL="342900" indent="-342900">
              <a:spcBef>
                <a:spcPts val="600"/>
              </a:spcBef>
              <a:buSzPct val="100000"/>
              <a:buFont typeface="Arial" pitchFamily="34" charset="0"/>
              <a:buChar char="&gt;"/>
            </a:pPr>
            <a:r>
              <a:rPr kumimoji="0" lang="en-US" altLang="zh-TW" sz="2000" b="1" dirty="0">
                <a:solidFill>
                  <a:srgbClr val="595959"/>
                </a:solidFill>
                <a:ea typeface="微軟正黑體" pitchFamily="34" charset="-120"/>
                <a:cs typeface="MS PGothic" pitchFamily="34" charset="-128"/>
              </a:rPr>
              <a:t>Moldex3D for </a:t>
            </a:r>
            <a:r>
              <a:rPr kumimoji="0" lang="en-US" altLang="zh-TW" sz="2000" b="1" dirty="0" smtClean="0">
                <a:solidFill>
                  <a:srgbClr val="595959"/>
                </a:solidFill>
                <a:ea typeface="微軟正黑體" pitchFamily="34" charset="-120"/>
                <a:cs typeface="MS PGothic" pitchFamily="34" charset="-128"/>
              </a:rPr>
              <a:t>Know-Why</a:t>
            </a:r>
            <a:r>
              <a:rPr kumimoji="0" lang="zh-TW" altLang="en-US" sz="2000" b="1" dirty="0" smtClean="0">
                <a:solidFill>
                  <a:srgbClr val="595959"/>
                </a:solidFill>
                <a:ea typeface="微軟正黑體" pitchFamily="34" charset="-120"/>
                <a:cs typeface="MS PGothic" pitchFamily="34" charset="-128"/>
              </a:rPr>
              <a:t> </a:t>
            </a:r>
            <a:endParaRPr kumimoji="0" lang="en-US" altLang="zh-TW" sz="2000" b="1" dirty="0">
              <a:solidFill>
                <a:srgbClr val="595959"/>
              </a:solidFill>
              <a:ea typeface="微軟正黑體" pitchFamily="34" charset="-120"/>
              <a:cs typeface="MS PGothic" pitchFamily="34" charset="-128"/>
            </a:endParaRPr>
          </a:p>
          <a:p>
            <a:pPr marL="342900" indent="-342900">
              <a:spcBef>
                <a:spcPts val="600"/>
              </a:spcBef>
              <a:buSzPct val="100000"/>
              <a:buFont typeface="Arial" pitchFamily="34" charset="0"/>
              <a:buChar char="&gt;"/>
            </a:pPr>
            <a:endParaRPr kumimoji="0" lang="en-US" altLang="zh-TW" sz="2000" b="1" dirty="0">
              <a:solidFill>
                <a:srgbClr val="595959"/>
              </a:solidFill>
              <a:ea typeface="微軟正黑體" pitchFamily="34" charset="-120"/>
              <a:cs typeface="MS PGothic" pitchFamily="34" charset="-128"/>
            </a:endParaRPr>
          </a:p>
          <a:p>
            <a:pPr marL="342900" indent="-342900">
              <a:spcBef>
                <a:spcPts val="600"/>
              </a:spcBef>
              <a:buSzPct val="100000"/>
              <a:buFont typeface="Arial" pitchFamily="34" charset="0"/>
              <a:buChar char="&gt;"/>
            </a:pPr>
            <a:endParaRPr kumimoji="0" lang="en-US" altLang="zh-TW" sz="2000" b="1" dirty="0">
              <a:solidFill>
                <a:srgbClr val="595959"/>
              </a:solidFill>
              <a:ea typeface="微軟正黑體" pitchFamily="34" charset="-120"/>
              <a:cs typeface="MS PGothic" pitchFamily="34" charset="-128"/>
            </a:endParaRPr>
          </a:p>
        </p:txBody>
      </p:sp>
      <p:pic>
        <p:nvPicPr>
          <p:cNvPr id="36869" name="Picture 2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73413" y="3544888"/>
            <a:ext cx="3198812" cy="1900237"/>
          </a:xfrm>
          <a:prstGeom prst="rect">
            <a:avLst/>
          </a:prstGeom>
          <a:noFill/>
          <a:ln w="12700">
            <a:noFill/>
            <a:miter lim="800000"/>
            <a:headEnd type="none" w="sm" len="sm"/>
            <a:tailEnd type="none" w="sm" len="sm"/>
          </a:ln>
        </p:spPr>
      </p:pic>
      <p:pic>
        <p:nvPicPr>
          <p:cNvPr id="36870" name="Picture 2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4363" y="3578225"/>
            <a:ext cx="3021012" cy="1795463"/>
          </a:xfrm>
          <a:prstGeom prst="rect">
            <a:avLst/>
          </a:prstGeom>
          <a:noFill/>
          <a:ln w="12700">
            <a:noFill/>
            <a:miter lim="800000"/>
            <a:headEnd type="none" w="sm" len="sm"/>
            <a:tailEnd type="none" w="sm" len="sm"/>
          </a:ln>
        </p:spPr>
      </p:pic>
      <p:sp>
        <p:nvSpPr>
          <p:cNvPr id="36871" name="Freeform 29"/>
          <p:cNvSpPr>
            <a:spLocks/>
          </p:cNvSpPr>
          <p:nvPr/>
        </p:nvSpPr>
        <p:spPr bwMode="auto">
          <a:xfrm>
            <a:off x="606425" y="4457700"/>
            <a:ext cx="982663" cy="827088"/>
          </a:xfrm>
          <a:custGeom>
            <a:avLst/>
            <a:gdLst>
              <a:gd name="T0" fmla="*/ 2147483647 w 619"/>
              <a:gd name="T1" fmla="*/ 0 h 521"/>
              <a:gd name="T2" fmla="*/ 2147483647 w 619"/>
              <a:gd name="T3" fmla="*/ 2147483647 h 521"/>
              <a:gd name="T4" fmla="*/ 2147483647 w 619"/>
              <a:gd name="T5" fmla="*/ 2147483647 h 521"/>
              <a:gd name="T6" fmla="*/ 2147483647 w 619"/>
              <a:gd name="T7" fmla="*/ 2147483647 h 521"/>
              <a:gd name="T8" fmla="*/ 0 60000 65536"/>
              <a:gd name="T9" fmla="*/ 0 60000 65536"/>
              <a:gd name="T10" fmla="*/ 0 60000 65536"/>
              <a:gd name="T11" fmla="*/ 0 60000 65536"/>
              <a:gd name="T12" fmla="*/ 0 w 619"/>
              <a:gd name="T13" fmla="*/ 0 h 521"/>
              <a:gd name="T14" fmla="*/ 619 w 619"/>
              <a:gd name="T15" fmla="*/ 521 h 521"/>
            </a:gdLst>
            <a:ahLst/>
            <a:cxnLst>
              <a:cxn ang="T8">
                <a:pos x="T0" y="T1"/>
              </a:cxn>
              <a:cxn ang="T9">
                <a:pos x="T2" y="T3"/>
              </a:cxn>
              <a:cxn ang="T10">
                <a:pos x="T4" y="T5"/>
              </a:cxn>
              <a:cxn ang="T11">
                <a:pos x="T6" y="T7"/>
              </a:cxn>
            </a:cxnLst>
            <a:rect l="T12" t="T13" r="T14" b="T15"/>
            <a:pathLst>
              <a:path w="619" h="521">
                <a:moveTo>
                  <a:pt x="619" y="0"/>
                </a:moveTo>
                <a:cubicBezTo>
                  <a:pt x="385" y="137"/>
                  <a:pt x="152" y="274"/>
                  <a:pt x="76" y="359"/>
                </a:cubicBezTo>
                <a:cubicBezTo>
                  <a:pt x="0" y="444"/>
                  <a:pt x="120" y="497"/>
                  <a:pt x="160" y="509"/>
                </a:cubicBezTo>
                <a:cubicBezTo>
                  <a:pt x="200" y="521"/>
                  <a:pt x="259" y="477"/>
                  <a:pt x="319" y="434"/>
                </a:cubicBezTo>
              </a:path>
            </a:pathLst>
          </a:custGeom>
          <a:noFill/>
          <a:ln w="25400" cap="flat" cmpd="sng">
            <a:solidFill>
              <a:srgbClr val="FF0000"/>
            </a:solidFill>
            <a:prstDash val="solid"/>
            <a:round/>
            <a:headEnd type="none" w="sm" len="sm"/>
            <a:tailEnd type="triangle" w="lg" len="med"/>
          </a:ln>
        </p:spPr>
        <p:txBody>
          <a:bodyPr/>
          <a:lstStyle/>
          <a:p>
            <a:endParaRPr lang="zh-TW" altLang="en-US"/>
          </a:p>
        </p:txBody>
      </p:sp>
      <p:sp>
        <p:nvSpPr>
          <p:cNvPr id="23" name="Rectangle 30"/>
          <p:cNvSpPr>
            <a:spLocks noChangeArrowheads="1"/>
          </p:cNvSpPr>
          <p:nvPr/>
        </p:nvSpPr>
        <p:spPr bwMode="auto">
          <a:xfrm>
            <a:off x="876300" y="5783263"/>
            <a:ext cx="7967663" cy="658812"/>
          </a:xfrm>
          <a:prstGeom prst="rect">
            <a:avLst/>
          </a:prstGeom>
          <a:noFill/>
          <a:ln w="12700">
            <a:noFill/>
            <a:miter lim="800000"/>
            <a:headEnd type="none" w="sm" len="sm"/>
            <a:tailEnd type="none" w="sm" len="sm"/>
          </a:ln>
          <a:effectLst/>
        </p:spPr>
        <p:txBody>
          <a:bodyPr wrap="none" anchor="ctr"/>
          <a:lstStyle/>
          <a:p>
            <a:pPr algn="ctr">
              <a:defRPr/>
            </a:pPr>
            <a:r>
              <a:rPr lang="en-US" altLang="zh-TW" sz="1600">
                <a:solidFill>
                  <a:srgbClr val="205788"/>
                </a:solidFill>
                <a:latin typeface="+mn-lt"/>
                <a:ea typeface="+mn-ea"/>
              </a:rPr>
              <a:t>Moldex3D</a:t>
            </a:r>
            <a:r>
              <a:rPr lang="zh-TW" altLang="en-US" sz="1600">
                <a:solidFill>
                  <a:srgbClr val="205788"/>
                </a:solidFill>
                <a:latin typeface="+mn-lt"/>
                <a:ea typeface="+mn-ea"/>
              </a:rPr>
              <a:t>可協助使用者找出</a:t>
            </a:r>
            <a:r>
              <a:rPr lang="en-US" altLang="zh-TW" sz="1600">
                <a:solidFill>
                  <a:srgbClr val="205788"/>
                </a:solidFill>
                <a:latin typeface="+mn-lt"/>
                <a:ea typeface="+mn-ea"/>
              </a:rPr>
              <a:t>Know-Why</a:t>
            </a:r>
            <a:r>
              <a:rPr lang="zh-TW" altLang="en-US" sz="1600">
                <a:solidFill>
                  <a:srgbClr val="205788"/>
                </a:solidFill>
                <a:latin typeface="+mn-lt"/>
                <a:ea typeface="+mn-ea"/>
              </a:rPr>
              <a:t>和</a:t>
            </a:r>
            <a:r>
              <a:rPr lang="en-US" altLang="zh-TW" sz="1600">
                <a:solidFill>
                  <a:srgbClr val="205788"/>
                </a:solidFill>
                <a:latin typeface="+mn-lt"/>
                <a:ea typeface="+mn-ea"/>
              </a:rPr>
              <a:t>Know-How</a:t>
            </a:r>
            <a:r>
              <a:rPr lang="zh-TW" altLang="en-US" sz="1600">
                <a:solidFill>
                  <a:srgbClr val="205788"/>
                </a:solidFill>
                <a:latin typeface="+mn-lt"/>
                <a:ea typeface="+mn-ea"/>
              </a:rPr>
              <a:t>，</a:t>
            </a:r>
          </a:p>
          <a:p>
            <a:pPr algn="ctr">
              <a:defRPr/>
            </a:pPr>
            <a:r>
              <a:rPr lang="zh-TW" altLang="en-US" sz="1600">
                <a:solidFill>
                  <a:srgbClr val="205788"/>
                </a:solidFill>
                <a:latin typeface="+mn-lt"/>
                <a:ea typeface="+mn-ea"/>
              </a:rPr>
              <a:t>此為有效累積解決問題的實力以及建立技術團隊之極佳助器。</a:t>
            </a:r>
          </a:p>
        </p:txBody>
      </p:sp>
      <p:grpSp>
        <p:nvGrpSpPr>
          <p:cNvPr id="2" name="群組 29"/>
          <p:cNvGrpSpPr>
            <a:grpSpLocks/>
          </p:cNvGrpSpPr>
          <p:nvPr/>
        </p:nvGrpSpPr>
        <p:grpSpPr bwMode="auto">
          <a:xfrm>
            <a:off x="5783263" y="3646488"/>
            <a:ext cx="3325812" cy="1654175"/>
            <a:chOff x="5783855" y="3070969"/>
            <a:chExt cx="3324649" cy="1654175"/>
          </a:xfrm>
        </p:grpSpPr>
        <p:pic>
          <p:nvPicPr>
            <p:cNvPr id="36879" name="Picture 22"/>
            <p:cNvPicPr>
              <a:picLocks noChangeAspect="1" noChangeArrowheads="1"/>
            </p:cNvPicPr>
            <p:nvPr/>
          </p:nvPicPr>
          <p:blipFill>
            <a:blip r:embed="rId5"/>
            <a:srcRect l="2728"/>
            <a:stretch>
              <a:fillRect/>
            </a:stretch>
          </p:blipFill>
          <p:spPr bwMode="auto">
            <a:xfrm>
              <a:off x="5783855" y="3070969"/>
              <a:ext cx="3324649" cy="1654175"/>
            </a:xfrm>
            <a:prstGeom prst="rect">
              <a:avLst/>
            </a:prstGeom>
            <a:noFill/>
            <a:ln w="12700">
              <a:noFill/>
              <a:miter lim="800000"/>
              <a:headEnd type="none" w="sm" len="sm"/>
              <a:tailEnd type="none" w="sm" len="sm"/>
            </a:ln>
          </p:spPr>
        </p:pic>
        <p:sp>
          <p:nvSpPr>
            <p:cNvPr id="36880" name="Freeform 23"/>
            <p:cNvSpPr>
              <a:spLocks/>
            </p:cNvSpPr>
            <p:nvPr/>
          </p:nvSpPr>
          <p:spPr bwMode="auto">
            <a:xfrm>
              <a:off x="6213847" y="3654168"/>
              <a:ext cx="2794009" cy="187477"/>
            </a:xfrm>
            <a:custGeom>
              <a:avLst/>
              <a:gdLst>
                <a:gd name="T0" fmla="*/ 0 w 4053"/>
                <a:gd name="T1" fmla="*/ 2147483647 h 334"/>
                <a:gd name="T2" fmla="*/ 2147483647 w 4053"/>
                <a:gd name="T3" fmla="*/ 2147483647 h 334"/>
                <a:gd name="T4" fmla="*/ 2147483647 w 4053"/>
                <a:gd name="T5" fmla="*/ 2147483647 h 334"/>
                <a:gd name="T6" fmla="*/ 2147483647 w 4053"/>
                <a:gd name="T7" fmla="*/ 2147483647 h 334"/>
                <a:gd name="T8" fmla="*/ 2147483647 w 4053"/>
                <a:gd name="T9" fmla="*/ 2147483647 h 334"/>
                <a:gd name="T10" fmla="*/ 0 60000 65536"/>
                <a:gd name="T11" fmla="*/ 0 60000 65536"/>
                <a:gd name="T12" fmla="*/ 0 60000 65536"/>
                <a:gd name="T13" fmla="*/ 0 60000 65536"/>
                <a:gd name="T14" fmla="*/ 0 60000 65536"/>
                <a:gd name="T15" fmla="*/ 0 w 4053"/>
                <a:gd name="T16" fmla="*/ 0 h 334"/>
                <a:gd name="T17" fmla="*/ 4053 w 4053"/>
                <a:gd name="T18" fmla="*/ 334 h 334"/>
              </a:gdLst>
              <a:ahLst/>
              <a:cxnLst>
                <a:cxn ang="T10">
                  <a:pos x="T0" y="T1"/>
                </a:cxn>
                <a:cxn ang="T11">
                  <a:pos x="T2" y="T3"/>
                </a:cxn>
                <a:cxn ang="T12">
                  <a:pos x="T4" y="T5"/>
                </a:cxn>
                <a:cxn ang="T13">
                  <a:pos x="T6" y="T7"/>
                </a:cxn>
                <a:cxn ang="T14">
                  <a:pos x="T8" y="T9"/>
                </a:cxn>
              </a:cxnLst>
              <a:rect l="T15" t="T16" r="T17" b="T18"/>
              <a:pathLst>
                <a:path w="4053" h="334">
                  <a:moveTo>
                    <a:pt x="0" y="215"/>
                  </a:moveTo>
                  <a:cubicBezTo>
                    <a:pt x="256" y="113"/>
                    <a:pt x="512" y="12"/>
                    <a:pt x="910" y="31"/>
                  </a:cubicBezTo>
                  <a:cubicBezTo>
                    <a:pt x="1308" y="50"/>
                    <a:pt x="1909" y="330"/>
                    <a:pt x="2388" y="332"/>
                  </a:cubicBezTo>
                  <a:cubicBezTo>
                    <a:pt x="2867" y="334"/>
                    <a:pt x="3511" y="80"/>
                    <a:pt x="3782" y="40"/>
                  </a:cubicBezTo>
                  <a:cubicBezTo>
                    <a:pt x="4053" y="0"/>
                    <a:pt x="4034" y="45"/>
                    <a:pt x="4016" y="90"/>
                  </a:cubicBezTo>
                </a:path>
              </a:pathLst>
            </a:custGeom>
            <a:noFill/>
            <a:ln w="25400" cap="flat" cmpd="sng">
              <a:solidFill>
                <a:schemeClr val="tx1"/>
              </a:solidFill>
              <a:prstDash val="dash"/>
              <a:round/>
              <a:headEnd type="none" w="sm" len="sm"/>
              <a:tailEnd type="none" w="sm" len="sm"/>
            </a:ln>
          </p:spPr>
          <p:txBody>
            <a:bodyPr/>
            <a:lstStyle/>
            <a:p>
              <a:endParaRPr lang="zh-TW" altLang="en-US"/>
            </a:p>
          </p:txBody>
        </p:sp>
        <p:sp>
          <p:nvSpPr>
            <p:cNvPr id="36881" name="Line 24"/>
            <p:cNvSpPr>
              <a:spLocks noChangeShapeType="1"/>
            </p:cNvSpPr>
            <p:nvPr/>
          </p:nvSpPr>
          <p:spPr bwMode="auto">
            <a:xfrm>
              <a:off x="7882808" y="3647994"/>
              <a:ext cx="0" cy="187477"/>
            </a:xfrm>
            <a:prstGeom prst="line">
              <a:avLst/>
            </a:prstGeom>
            <a:noFill/>
            <a:ln w="25400">
              <a:solidFill>
                <a:srgbClr val="000000"/>
              </a:solidFill>
              <a:round/>
              <a:headEnd type="none" w="sm" len="sm"/>
              <a:tailEnd type="triangle" w="sm" len="sm"/>
            </a:ln>
          </p:spPr>
          <p:txBody>
            <a:bodyPr/>
            <a:lstStyle/>
            <a:p>
              <a:endParaRPr lang="zh-TW" altLang="en-US"/>
            </a:p>
          </p:txBody>
        </p:sp>
        <p:sp>
          <p:nvSpPr>
            <p:cNvPr id="36882" name="Line 25"/>
            <p:cNvSpPr>
              <a:spLocks noChangeShapeType="1"/>
            </p:cNvSpPr>
            <p:nvPr/>
          </p:nvSpPr>
          <p:spPr bwMode="auto">
            <a:xfrm flipV="1">
              <a:off x="6438581" y="3587372"/>
              <a:ext cx="0" cy="254273"/>
            </a:xfrm>
            <a:prstGeom prst="line">
              <a:avLst/>
            </a:prstGeom>
            <a:noFill/>
            <a:ln w="25400">
              <a:solidFill>
                <a:srgbClr val="000000"/>
              </a:solidFill>
              <a:round/>
              <a:headEnd type="none" w="sm" len="sm"/>
              <a:tailEnd type="triangle" w="sm" len="sm"/>
            </a:ln>
          </p:spPr>
          <p:txBody>
            <a:bodyPr/>
            <a:lstStyle/>
            <a:p>
              <a:endParaRPr lang="zh-TW" altLang="en-US"/>
            </a:p>
          </p:txBody>
        </p:sp>
        <p:sp>
          <p:nvSpPr>
            <p:cNvPr id="36883" name="Line 26"/>
            <p:cNvSpPr>
              <a:spLocks noChangeShapeType="1"/>
            </p:cNvSpPr>
            <p:nvPr/>
          </p:nvSpPr>
          <p:spPr bwMode="auto">
            <a:xfrm flipV="1">
              <a:off x="8836204" y="3503176"/>
              <a:ext cx="0" cy="338469"/>
            </a:xfrm>
            <a:prstGeom prst="line">
              <a:avLst/>
            </a:prstGeom>
            <a:noFill/>
            <a:ln w="25400">
              <a:solidFill>
                <a:srgbClr val="000000"/>
              </a:solidFill>
              <a:round/>
              <a:headEnd type="none" w="sm" len="sm"/>
              <a:tailEnd type="triangle" w="sm" len="sm"/>
            </a:ln>
          </p:spPr>
          <p:txBody>
            <a:bodyPr/>
            <a:lstStyle/>
            <a:p>
              <a:endParaRPr lang="zh-TW" altLang="en-US"/>
            </a:p>
          </p:txBody>
        </p:sp>
        <p:sp>
          <p:nvSpPr>
            <p:cNvPr id="28" name="矩形 27"/>
            <p:cNvSpPr/>
            <p:nvPr/>
          </p:nvSpPr>
          <p:spPr>
            <a:xfrm>
              <a:off x="5796551" y="3085256"/>
              <a:ext cx="442757" cy="73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grpSp>
      <p:graphicFrame>
        <p:nvGraphicFramePr>
          <p:cNvPr id="29" name="資料庫圖表 28"/>
          <p:cNvGraphicFramePr/>
          <p:nvPr/>
        </p:nvGraphicFramePr>
        <p:xfrm>
          <a:off x="700575" y="2224567"/>
          <a:ext cx="8002100" cy="12044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1" name="矩形 30"/>
          <p:cNvSpPr/>
          <p:nvPr/>
        </p:nvSpPr>
        <p:spPr>
          <a:xfrm>
            <a:off x="3233738" y="3543300"/>
            <a:ext cx="444500" cy="117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32" name="矩形 31"/>
          <p:cNvSpPr/>
          <p:nvPr/>
        </p:nvSpPr>
        <p:spPr>
          <a:xfrm>
            <a:off x="638175" y="3581400"/>
            <a:ext cx="444500" cy="746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36877" name="Picture 1" descr="Y:\00.行銷部專案\2012\Joanne\新聞發佈\Moldex3D Logo v2.png"/>
          <p:cNvPicPr>
            <a:picLocks noChangeAspect="1" noChangeArrowheads="1"/>
          </p:cNvPicPr>
          <p:nvPr/>
        </p:nvPicPr>
        <p:blipFill>
          <a:blip r:embed="rId2"/>
          <a:srcRect l="11420" r="10310" b="30489"/>
          <a:stretch>
            <a:fillRect/>
          </a:stretch>
        </p:blipFill>
        <p:spPr bwMode="auto">
          <a:xfrm>
            <a:off x="3228975" y="5141913"/>
            <a:ext cx="401638" cy="76200"/>
          </a:xfrm>
          <a:prstGeom prst="rect">
            <a:avLst/>
          </a:prstGeom>
          <a:noFill/>
          <a:ln w="9525">
            <a:noFill/>
            <a:miter lim="800000"/>
            <a:headEnd/>
            <a:tailEnd/>
          </a:ln>
        </p:spPr>
      </p:pic>
      <p:pic>
        <p:nvPicPr>
          <p:cNvPr id="36878" name="Picture 1" descr="Y:\00.行銷部專案\2012\Joanne\新聞發佈\Moldex3D Logo v2.png"/>
          <p:cNvPicPr>
            <a:picLocks noChangeAspect="1" noChangeArrowheads="1"/>
          </p:cNvPicPr>
          <p:nvPr/>
        </p:nvPicPr>
        <p:blipFill>
          <a:blip r:embed="rId2"/>
          <a:srcRect l="11420" r="10310" b="30489"/>
          <a:stretch>
            <a:fillRect/>
          </a:stretch>
        </p:blipFill>
        <p:spPr bwMode="auto">
          <a:xfrm>
            <a:off x="5842000" y="5026025"/>
            <a:ext cx="401638" cy="746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3"/>
          <p:cNvSpPr>
            <a:spLocks noGrp="1"/>
          </p:cNvSpPr>
          <p:nvPr>
            <p:ph type="title"/>
          </p:nvPr>
        </p:nvSpPr>
        <p:spPr/>
        <p:txBody>
          <a:bodyPr/>
          <a:lstStyle/>
          <a:p>
            <a:pPr eaLnBrk="1" hangingPunct="1"/>
            <a:r>
              <a:rPr lang="zh-TW" altLang="en-US" dirty="0" smtClean="0"/>
              <a:t>設變之方向與模擬執行 </a:t>
            </a:r>
            <a:r>
              <a:rPr lang="en-US" altLang="zh-TW" dirty="0" smtClean="0"/>
              <a:t>(</a:t>
            </a:r>
            <a:r>
              <a:rPr lang="zh-TW" altLang="en-US" dirty="0" smtClean="0"/>
              <a:t>範例</a:t>
            </a:r>
            <a:r>
              <a:rPr lang="en-US" altLang="zh-TW" dirty="0" smtClean="0"/>
              <a:t>)</a:t>
            </a:r>
            <a:endParaRPr lang="zh-TW" alt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9"/>
          <p:cNvPicPr>
            <a:picLocks noChangeAspect="1" noChangeArrowheads="1"/>
          </p:cNvPicPr>
          <p:nvPr/>
        </p:nvPicPr>
        <p:blipFill>
          <a:blip r:embed="rId2"/>
          <a:srcRect/>
          <a:stretch>
            <a:fillRect/>
          </a:stretch>
        </p:blipFill>
        <p:spPr bwMode="auto">
          <a:xfrm>
            <a:off x="4852988" y="4037013"/>
            <a:ext cx="4194175" cy="1817687"/>
          </a:xfrm>
          <a:prstGeom prst="rect">
            <a:avLst/>
          </a:prstGeom>
          <a:noFill/>
          <a:ln w="25400">
            <a:solidFill>
              <a:schemeClr val="tx1"/>
            </a:solidFill>
            <a:miter lim="800000"/>
            <a:headEnd type="none" w="sm" len="sm"/>
            <a:tailEnd type="none" w="sm" len="sm"/>
          </a:ln>
        </p:spPr>
      </p:pic>
      <p:sp>
        <p:nvSpPr>
          <p:cNvPr id="38915" name="Rectangle 2"/>
          <p:cNvSpPr>
            <a:spLocks noGrp="1" noChangeArrowheads="1"/>
          </p:cNvSpPr>
          <p:nvPr>
            <p:ph type="title"/>
          </p:nvPr>
        </p:nvSpPr>
        <p:spPr/>
        <p:txBody>
          <a:bodyPr/>
          <a:lstStyle/>
          <a:p>
            <a:r>
              <a:rPr lang="zh-TW" altLang="en-US" dirty="0" smtClean="0"/>
              <a:t>設變的方向與原因說明 </a:t>
            </a:r>
            <a:r>
              <a:rPr lang="en-US" altLang="zh-TW" dirty="0" smtClean="0"/>
              <a:t>(</a:t>
            </a:r>
            <a:r>
              <a:rPr lang="zh-TW" altLang="en-US" dirty="0" smtClean="0"/>
              <a:t>範例</a:t>
            </a:r>
            <a:r>
              <a:rPr lang="en-US" altLang="zh-TW" dirty="0" smtClean="0"/>
              <a:t>)</a:t>
            </a:r>
            <a:endParaRPr lang="zh-TW" altLang="en-US" dirty="0" smtClean="0"/>
          </a:p>
        </p:txBody>
      </p:sp>
      <p:sp>
        <p:nvSpPr>
          <p:cNvPr id="38916" name="Rectangle 3"/>
          <p:cNvSpPr>
            <a:spLocks noGrp="1" noChangeArrowheads="1"/>
          </p:cNvSpPr>
          <p:nvPr>
            <p:ph idx="1"/>
          </p:nvPr>
        </p:nvSpPr>
        <p:spPr/>
        <p:txBody>
          <a:bodyPr/>
          <a:lstStyle/>
          <a:p>
            <a:r>
              <a:rPr lang="zh-TW" altLang="en-US" smtClean="0"/>
              <a:t>設變目標</a:t>
            </a:r>
          </a:p>
          <a:p>
            <a:pPr lvl="1"/>
            <a:r>
              <a:rPr lang="zh-TW" altLang="en-US" smtClean="0"/>
              <a:t>由模擬結果得知翹曲變形是由體積收縮不均所造成</a:t>
            </a:r>
            <a:r>
              <a:rPr lang="en-US" altLang="zh-TW" smtClean="0"/>
              <a:t>, </a:t>
            </a:r>
            <a:r>
              <a:rPr lang="zh-TW" altLang="en-US" smtClean="0"/>
              <a:t>因此設變的目標在於縮小體積收縮量值</a:t>
            </a:r>
            <a:r>
              <a:rPr lang="en-US" altLang="zh-TW" smtClean="0"/>
              <a:t>. </a:t>
            </a:r>
          </a:p>
          <a:p>
            <a:r>
              <a:rPr lang="zh-TW" altLang="en-US" smtClean="0"/>
              <a:t>設變方式</a:t>
            </a:r>
          </a:p>
          <a:p>
            <a:pPr lvl="1"/>
            <a:r>
              <a:rPr lang="zh-TW" altLang="en-US" smtClean="0"/>
              <a:t>增加保壓時間與保壓壓力</a:t>
            </a:r>
          </a:p>
          <a:p>
            <a:endParaRPr lang="zh-TW" altLang="en-US"/>
          </a:p>
        </p:txBody>
      </p:sp>
      <p:sp>
        <p:nvSpPr>
          <p:cNvPr id="351242" name="Text Box 10"/>
          <p:cNvSpPr txBox="1">
            <a:spLocks noChangeArrowheads="1"/>
          </p:cNvSpPr>
          <p:nvPr/>
        </p:nvSpPr>
        <p:spPr bwMode="auto">
          <a:xfrm>
            <a:off x="603250" y="3614738"/>
            <a:ext cx="1016000" cy="338137"/>
          </a:xfrm>
          <a:prstGeom prst="rect">
            <a:avLst/>
          </a:prstGeom>
          <a:solidFill>
            <a:srgbClr val="FFCC99"/>
          </a:solidFill>
          <a:ln w="25400">
            <a:noFill/>
            <a:miter lim="800000"/>
            <a:headEnd type="none" w="sm" len="sm"/>
            <a:tailEnd type="none" w="sm" len="sm"/>
          </a:ln>
          <a:effectLst/>
        </p:spPr>
        <p:txBody>
          <a:bodyPr>
            <a:spAutoFit/>
          </a:bodyPr>
          <a:lstStyle/>
          <a:p>
            <a:pPr algn="ctr">
              <a:spcBef>
                <a:spcPct val="50000"/>
              </a:spcBef>
              <a:defRPr/>
            </a:pPr>
            <a:r>
              <a:rPr lang="zh-TW" altLang="en-US" sz="1600" b="1" dirty="0">
                <a:latin typeface="+mn-lt"/>
                <a:ea typeface="+mn-ea"/>
              </a:rPr>
              <a:t>原始設計</a:t>
            </a:r>
          </a:p>
        </p:txBody>
      </p:sp>
      <p:sp>
        <p:nvSpPr>
          <p:cNvPr id="351243" name="Text Box 11"/>
          <p:cNvSpPr txBox="1">
            <a:spLocks noChangeArrowheads="1"/>
          </p:cNvSpPr>
          <p:nvPr/>
        </p:nvSpPr>
        <p:spPr bwMode="auto">
          <a:xfrm>
            <a:off x="4843463" y="3594100"/>
            <a:ext cx="1104900" cy="338138"/>
          </a:xfrm>
          <a:prstGeom prst="rect">
            <a:avLst/>
          </a:prstGeom>
          <a:solidFill>
            <a:srgbClr val="FFCC99"/>
          </a:solidFill>
          <a:ln w="25400">
            <a:noFill/>
            <a:miter lim="800000"/>
            <a:headEnd type="none" w="sm" len="sm"/>
            <a:tailEnd type="none" w="sm" len="sm"/>
          </a:ln>
          <a:effectLst/>
        </p:spPr>
        <p:txBody>
          <a:bodyPr>
            <a:spAutoFit/>
          </a:bodyPr>
          <a:lstStyle/>
          <a:p>
            <a:pPr algn="ctr">
              <a:spcBef>
                <a:spcPct val="50000"/>
              </a:spcBef>
              <a:defRPr/>
            </a:pPr>
            <a:r>
              <a:rPr lang="zh-TW" altLang="en-US" sz="1600" b="1">
                <a:latin typeface="+mn-lt"/>
                <a:ea typeface="+mn-ea"/>
              </a:rPr>
              <a:t>設計變更</a:t>
            </a:r>
            <a:r>
              <a:rPr lang="en-US" altLang="zh-TW" sz="1600" b="1">
                <a:latin typeface="+mn-lt"/>
                <a:ea typeface="+mn-ea"/>
              </a:rPr>
              <a:t>I</a:t>
            </a:r>
          </a:p>
        </p:txBody>
      </p:sp>
      <p:sp>
        <p:nvSpPr>
          <p:cNvPr id="38919" name="Rectangle 13"/>
          <p:cNvSpPr>
            <a:spLocks noChangeArrowheads="1"/>
          </p:cNvSpPr>
          <p:nvPr/>
        </p:nvSpPr>
        <p:spPr bwMode="auto">
          <a:xfrm>
            <a:off x="4635500" y="5203825"/>
            <a:ext cx="1990725" cy="185738"/>
          </a:xfrm>
          <a:prstGeom prst="rect">
            <a:avLst/>
          </a:prstGeom>
          <a:noFill/>
          <a:ln w="12700">
            <a:solidFill>
              <a:srgbClr val="FF0000"/>
            </a:solidFill>
            <a:miter lim="800000"/>
            <a:headEnd type="none" w="sm" len="sm"/>
            <a:tailEnd type="none" w="sm" len="sm"/>
          </a:ln>
        </p:spPr>
        <p:txBody>
          <a:bodyPr wrap="none" anchor="ctr"/>
          <a:lstStyle/>
          <a:p>
            <a:endParaRPr lang="zh-TW" altLang="en-US"/>
          </a:p>
        </p:txBody>
      </p:sp>
      <p:sp>
        <p:nvSpPr>
          <p:cNvPr id="351246" name="Text Box 14"/>
          <p:cNvSpPr txBox="1">
            <a:spLocks noChangeArrowheads="1"/>
          </p:cNvSpPr>
          <p:nvPr/>
        </p:nvSpPr>
        <p:spPr bwMode="auto">
          <a:xfrm>
            <a:off x="2578100" y="6329363"/>
            <a:ext cx="4279900" cy="339725"/>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zh-TW" altLang="en-US" sz="1600" b="1" dirty="0">
                <a:latin typeface="+mn-lt"/>
                <a:ea typeface="+mn-ea"/>
              </a:rPr>
              <a:t>更改保壓時間設定由</a:t>
            </a:r>
            <a:r>
              <a:rPr lang="en-US" altLang="zh-TW" sz="1600" b="1" dirty="0">
                <a:latin typeface="+mn-lt"/>
                <a:ea typeface="+mn-ea"/>
              </a:rPr>
              <a:t>0.5</a:t>
            </a:r>
            <a:r>
              <a:rPr lang="zh-TW" altLang="en-US" sz="1600" b="1" dirty="0">
                <a:latin typeface="+mn-lt"/>
                <a:ea typeface="+mn-ea"/>
              </a:rPr>
              <a:t>秒更改為</a:t>
            </a:r>
            <a:r>
              <a:rPr lang="en-US" altLang="zh-TW" sz="1600" b="1" dirty="0">
                <a:solidFill>
                  <a:srgbClr val="FF0000"/>
                </a:solidFill>
                <a:latin typeface="+mn-lt"/>
                <a:ea typeface="+mn-ea"/>
              </a:rPr>
              <a:t>5</a:t>
            </a:r>
            <a:r>
              <a:rPr lang="zh-TW" altLang="en-US" sz="1600" b="1" dirty="0">
                <a:solidFill>
                  <a:srgbClr val="FF0000"/>
                </a:solidFill>
                <a:latin typeface="+mn-lt"/>
                <a:ea typeface="+mn-ea"/>
              </a:rPr>
              <a:t>秒</a:t>
            </a:r>
          </a:p>
        </p:txBody>
      </p:sp>
      <p:pic>
        <p:nvPicPr>
          <p:cNvPr id="38921" name="Picture 20"/>
          <p:cNvPicPr>
            <a:picLocks noChangeAspect="1" noChangeArrowheads="1"/>
          </p:cNvPicPr>
          <p:nvPr/>
        </p:nvPicPr>
        <p:blipFill>
          <a:blip r:embed="rId3"/>
          <a:srcRect/>
          <a:stretch>
            <a:fillRect/>
          </a:stretch>
        </p:blipFill>
        <p:spPr bwMode="auto">
          <a:xfrm>
            <a:off x="596900" y="4048125"/>
            <a:ext cx="4168775" cy="1806575"/>
          </a:xfrm>
          <a:prstGeom prst="rect">
            <a:avLst/>
          </a:prstGeom>
          <a:noFill/>
          <a:ln w="25400">
            <a:solidFill>
              <a:schemeClr val="tx1"/>
            </a:solidFill>
            <a:miter lim="800000"/>
            <a:headEnd type="none" w="sm" len="sm"/>
            <a:tailEnd type="none" w="sm" len="sm"/>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4"/>
          <p:cNvPicPr>
            <a:picLocks noChangeAspect="1" noChangeArrowheads="1"/>
          </p:cNvPicPr>
          <p:nvPr/>
        </p:nvPicPr>
        <p:blipFill>
          <a:blip r:embed="rId2"/>
          <a:srcRect/>
          <a:stretch>
            <a:fillRect/>
          </a:stretch>
        </p:blipFill>
        <p:spPr bwMode="auto">
          <a:xfrm>
            <a:off x="4800600" y="2500313"/>
            <a:ext cx="3937000" cy="2339975"/>
          </a:xfrm>
          <a:prstGeom prst="rect">
            <a:avLst/>
          </a:prstGeom>
          <a:noFill/>
          <a:ln w="12700">
            <a:noFill/>
            <a:miter lim="800000"/>
            <a:headEnd type="none" w="sm" len="sm"/>
            <a:tailEnd type="none" w="sm" len="sm"/>
          </a:ln>
        </p:spPr>
      </p:pic>
      <p:sp>
        <p:nvSpPr>
          <p:cNvPr id="39939" name="Rectangle 2"/>
          <p:cNvSpPr>
            <a:spLocks noGrp="1" noChangeArrowheads="1"/>
          </p:cNvSpPr>
          <p:nvPr>
            <p:ph type="title"/>
          </p:nvPr>
        </p:nvSpPr>
        <p:spPr/>
        <p:txBody>
          <a:bodyPr/>
          <a:lstStyle/>
          <a:p>
            <a:r>
              <a:rPr lang="zh-TW" altLang="en-US" dirty="0" smtClean="0"/>
              <a:t>設變前後之比對</a:t>
            </a:r>
            <a:r>
              <a:rPr lang="en-US" altLang="zh-TW" dirty="0" smtClean="0"/>
              <a:t>: </a:t>
            </a:r>
            <a:r>
              <a:rPr lang="zh-TW" altLang="en-US" dirty="0" smtClean="0"/>
              <a:t>翹曲變型之改善 </a:t>
            </a:r>
            <a:r>
              <a:rPr lang="en-US" altLang="zh-TW" dirty="0" smtClean="0"/>
              <a:t>(</a:t>
            </a:r>
            <a:r>
              <a:rPr lang="zh-TW" altLang="en-US" dirty="0" smtClean="0"/>
              <a:t>範例</a:t>
            </a:r>
            <a:r>
              <a:rPr lang="en-US" altLang="zh-TW" dirty="0" smtClean="0"/>
              <a:t>)</a:t>
            </a:r>
            <a:endParaRPr lang="zh-TW" altLang="en-US" dirty="0" smtClean="0"/>
          </a:p>
        </p:txBody>
      </p:sp>
      <p:sp>
        <p:nvSpPr>
          <p:cNvPr id="354307" name="Text Box 3"/>
          <p:cNvSpPr txBox="1">
            <a:spLocks noChangeArrowheads="1"/>
          </p:cNvSpPr>
          <p:nvPr/>
        </p:nvSpPr>
        <p:spPr bwMode="auto">
          <a:xfrm>
            <a:off x="755650" y="2109788"/>
            <a:ext cx="1392238" cy="338137"/>
          </a:xfrm>
          <a:prstGeom prst="rect">
            <a:avLst/>
          </a:prstGeom>
          <a:solidFill>
            <a:srgbClr val="FFCC99"/>
          </a:solidFill>
          <a:ln w="25400">
            <a:noFill/>
            <a:miter lim="800000"/>
            <a:headEnd type="none" w="sm" len="sm"/>
            <a:tailEnd type="none" w="sm" len="sm"/>
          </a:ln>
          <a:effectLst/>
        </p:spPr>
        <p:txBody>
          <a:bodyPr>
            <a:spAutoFit/>
          </a:bodyPr>
          <a:lstStyle/>
          <a:p>
            <a:pPr algn="ctr">
              <a:spcBef>
                <a:spcPct val="50000"/>
              </a:spcBef>
              <a:defRPr/>
            </a:pPr>
            <a:r>
              <a:rPr lang="zh-TW" altLang="en-US" sz="1600" b="1">
                <a:latin typeface="+mn-lt"/>
                <a:ea typeface="+mn-ea"/>
              </a:rPr>
              <a:t>原始設計</a:t>
            </a:r>
          </a:p>
        </p:txBody>
      </p:sp>
      <p:sp>
        <p:nvSpPr>
          <p:cNvPr id="354308" name="Text Box 4"/>
          <p:cNvSpPr txBox="1">
            <a:spLocks noChangeArrowheads="1"/>
          </p:cNvSpPr>
          <p:nvPr/>
        </p:nvSpPr>
        <p:spPr bwMode="auto">
          <a:xfrm>
            <a:off x="5026025" y="2109788"/>
            <a:ext cx="1392238" cy="338137"/>
          </a:xfrm>
          <a:prstGeom prst="rect">
            <a:avLst/>
          </a:prstGeom>
          <a:solidFill>
            <a:srgbClr val="FFCC99"/>
          </a:solidFill>
          <a:ln w="25400">
            <a:noFill/>
            <a:miter lim="800000"/>
            <a:headEnd type="none" w="sm" len="sm"/>
            <a:tailEnd type="none" w="sm" len="sm"/>
          </a:ln>
          <a:effectLst/>
        </p:spPr>
        <p:txBody>
          <a:bodyPr>
            <a:spAutoFit/>
          </a:bodyPr>
          <a:lstStyle/>
          <a:p>
            <a:pPr algn="ctr">
              <a:spcBef>
                <a:spcPct val="50000"/>
              </a:spcBef>
              <a:defRPr/>
            </a:pPr>
            <a:r>
              <a:rPr lang="zh-TW" altLang="en-US" sz="1600" b="1">
                <a:latin typeface="+mn-lt"/>
                <a:ea typeface="+mn-ea"/>
              </a:rPr>
              <a:t>設計變更</a:t>
            </a:r>
            <a:r>
              <a:rPr lang="en-US" altLang="zh-TW" sz="1600" b="1">
                <a:latin typeface="+mn-lt"/>
                <a:ea typeface="+mn-ea"/>
              </a:rPr>
              <a:t>I</a:t>
            </a:r>
          </a:p>
        </p:txBody>
      </p:sp>
      <p:sp>
        <p:nvSpPr>
          <p:cNvPr id="39942" name="Text Box 6"/>
          <p:cNvSpPr txBox="1">
            <a:spLocks noChangeArrowheads="1"/>
          </p:cNvSpPr>
          <p:nvPr/>
        </p:nvSpPr>
        <p:spPr bwMode="auto">
          <a:xfrm>
            <a:off x="1030288" y="4281488"/>
            <a:ext cx="2919412" cy="396875"/>
          </a:xfrm>
          <a:prstGeom prst="rect">
            <a:avLst/>
          </a:prstGeom>
          <a:noFill/>
          <a:ln w="12700">
            <a:noFill/>
            <a:miter lim="800000"/>
            <a:headEnd type="none" w="sm" len="sm"/>
            <a:tailEnd type="none" w="sm" len="sm"/>
          </a:ln>
        </p:spPr>
        <p:txBody>
          <a:bodyPr>
            <a:spAutoFit/>
          </a:bodyPr>
          <a:lstStyle/>
          <a:p>
            <a:pPr algn="ctr">
              <a:spcBef>
                <a:spcPct val="50000"/>
              </a:spcBef>
            </a:pPr>
            <a:r>
              <a:rPr lang="zh-TW" altLang="en-US" sz="2000">
                <a:ea typeface="標楷體" pitchFamily="65" charset="-120"/>
              </a:rPr>
              <a:t>翹曲變形呈現不規則</a:t>
            </a:r>
            <a:r>
              <a:rPr lang="en-US" altLang="zh-TW" sz="2000">
                <a:ea typeface="標楷體" pitchFamily="65" charset="-120"/>
              </a:rPr>
              <a:t>S</a:t>
            </a:r>
            <a:r>
              <a:rPr lang="zh-TW" altLang="en-US" sz="2000">
                <a:ea typeface="標楷體" pitchFamily="65" charset="-120"/>
              </a:rPr>
              <a:t>型</a:t>
            </a:r>
          </a:p>
        </p:txBody>
      </p:sp>
      <p:pic>
        <p:nvPicPr>
          <p:cNvPr id="39943" name="Picture 7"/>
          <p:cNvPicPr>
            <a:picLocks noChangeAspect="1" noChangeArrowheads="1"/>
          </p:cNvPicPr>
          <p:nvPr/>
        </p:nvPicPr>
        <p:blipFill>
          <a:blip r:embed="rId3"/>
          <a:srcRect/>
          <a:stretch>
            <a:fillRect/>
          </a:stretch>
        </p:blipFill>
        <p:spPr bwMode="auto">
          <a:xfrm>
            <a:off x="693738" y="2447925"/>
            <a:ext cx="3878262" cy="2305050"/>
          </a:xfrm>
          <a:prstGeom prst="rect">
            <a:avLst/>
          </a:prstGeom>
          <a:noFill/>
          <a:ln w="12700">
            <a:noFill/>
            <a:miter lim="800000"/>
            <a:headEnd type="none" w="sm" len="sm"/>
            <a:tailEnd type="none" w="sm" len="sm"/>
          </a:ln>
        </p:spPr>
      </p:pic>
      <p:sp>
        <p:nvSpPr>
          <p:cNvPr id="354313" name="Text Box 9"/>
          <p:cNvSpPr txBox="1">
            <a:spLocks noChangeArrowheads="1"/>
          </p:cNvSpPr>
          <p:nvPr/>
        </p:nvSpPr>
        <p:spPr bwMode="auto">
          <a:xfrm>
            <a:off x="6756400" y="1319213"/>
            <a:ext cx="2124075" cy="338137"/>
          </a:xfrm>
          <a:prstGeom prst="rect">
            <a:avLst/>
          </a:prstGeom>
          <a:noFill/>
          <a:ln w="9525">
            <a:noFill/>
            <a:miter lim="800000"/>
            <a:headEnd/>
            <a:tailEnd/>
          </a:ln>
          <a:effectLst/>
        </p:spPr>
        <p:txBody>
          <a:bodyPr>
            <a:spAutoFit/>
          </a:bodyPr>
          <a:lstStyle/>
          <a:p>
            <a:pPr>
              <a:spcBef>
                <a:spcPct val="50000"/>
              </a:spcBef>
              <a:defRPr/>
            </a:pPr>
            <a:r>
              <a:rPr lang="zh-TW" altLang="en-US" sz="1600" b="1" dirty="0">
                <a:latin typeface="+mn-lt"/>
                <a:ea typeface="+mn-ea"/>
              </a:rPr>
              <a:t>放大倍數：</a:t>
            </a:r>
            <a:r>
              <a:rPr lang="en-US" altLang="zh-TW" sz="1600" b="1" dirty="0">
                <a:latin typeface="+mn-lt"/>
                <a:ea typeface="+mn-ea"/>
              </a:rPr>
              <a:t>20</a:t>
            </a:r>
            <a:r>
              <a:rPr lang="zh-TW" altLang="en-US" sz="1600" b="1" dirty="0">
                <a:latin typeface="+mn-lt"/>
                <a:ea typeface="+mn-ea"/>
              </a:rPr>
              <a:t>倍</a:t>
            </a:r>
          </a:p>
        </p:txBody>
      </p:sp>
      <p:sp>
        <p:nvSpPr>
          <p:cNvPr id="354314" name="Text Box 10"/>
          <p:cNvSpPr txBox="1">
            <a:spLocks noChangeArrowheads="1"/>
          </p:cNvSpPr>
          <p:nvPr/>
        </p:nvSpPr>
        <p:spPr bwMode="auto">
          <a:xfrm>
            <a:off x="827088" y="5438775"/>
            <a:ext cx="3744912" cy="830263"/>
          </a:xfrm>
          <a:prstGeom prst="rect">
            <a:avLst/>
          </a:prstGeom>
          <a:noFill/>
          <a:ln w="9525">
            <a:noFill/>
            <a:miter lim="800000"/>
            <a:headEnd/>
            <a:tailEnd/>
          </a:ln>
          <a:effectLst/>
        </p:spPr>
        <p:txBody>
          <a:bodyPr>
            <a:spAutoFit/>
          </a:bodyPr>
          <a:lstStyle/>
          <a:p>
            <a:pPr>
              <a:spcBef>
                <a:spcPct val="50000"/>
              </a:spcBef>
              <a:defRPr/>
            </a:pPr>
            <a:r>
              <a:rPr lang="zh-TW" altLang="en-US" sz="1600" dirty="0">
                <a:solidFill>
                  <a:srgbClr val="205788"/>
                </a:solidFill>
                <a:latin typeface="+mn-lt"/>
                <a:ea typeface="+mj-ea"/>
              </a:rPr>
              <a:t>原始設計因流動不平衡與肉厚差異造成產品不一致的收縮，導致產品呈現不規則收縮與扭曲。</a:t>
            </a:r>
          </a:p>
        </p:txBody>
      </p:sp>
      <p:sp>
        <p:nvSpPr>
          <p:cNvPr id="354315" name="Text Box 11"/>
          <p:cNvSpPr txBox="1">
            <a:spLocks noChangeArrowheads="1"/>
          </p:cNvSpPr>
          <p:nvPr/>
        </p:nvSpPr>
        <p:spPr bwMode="auto">
          <a:xfrm>
            <a:off x="5278438" y="5438775"/>
            <a:ext cx="3667125" cy="584200"/>
          </a:xfrm>
          <a:prstGeom prst="rect">
            <a:avLst/>
          </a:prstGeom>
          <a:noFill/>
          <a:ln w="9525">
            <a:noFill/>
            <a:miter lim="800000"/>
            <a:headEnd/>
            <a:tailEnd/>
          </a:ln>
          <a:effectLst/>
        </p:spPr>
        <p:txBody>
          <a:bodyPr>
            <a:spAutoFit/>
          </a:bodyPr>
          <a:lstStyle/>
          <a:p>
            <a:pPr>
              <a:spcBef>
                <a:spcPct val="50000"/>
              </a:spcBef>
              <a:defRPr/>
            </a:pPr>
            <a:r>
              <a:rPr lang="zh-TW" altLang="en-US" sz="1600" dirty="0">
                <a:solidFill>
                  <a:srgbClr val="205788"/>
                </a:solidFill>
                <a:latin typeface="+mn-lt"/>
                <a:ea typeface="+mj-ea"/>
              </a:rPr>
              <a:t>設計變更</a:t>
            </a:r>
            <a:r>
              <a:rPr lang="en-US" altLang="zh-TW" sz="1600" dirty="0">
                <a:solidFill>
                  <a:srgbClr val="205788"/>
                </a:solidFill>
                <a:latin typeface="+mn-lt"/>
                <a:ea typeface="+mj-ea"/>
              </a:rPr>
              <a:t>I</a:t>
            </a:r>
            <a:r>
              <a:rPr lang="zh-TW" altLang="en-US" sz="1600" dirty="0">
                <a:solidFill>
                  <a:srgbClr val="205788"/>
                </a:solidFill>
                <a:latin typeface="+mn-lt"/>
                <a:ea typeface="+mj-ea"/>
              </a:rPr>
              <a:t>改善產品流動平衡性與厚度收縮上差異</a:t>
            </a:r>
            <a:r>
              <a:rPr kumimoji="0" lang="zh-TW" altLang="en-US" sz="1600" dirty="0">
                <a:solidFill>
                  <a:srgbClr val="205788"/>
                </a:solidFill>
                <a:latin typeface="+mn-lt"/>
                <a:ea typeface="+mj-ea"/>
              </a:rPr>
              <a:t>，產品收縮較為規則穩定</a:t>
            </a:r>
            <a:r>
              <a:rPr lang="zh-TW" altLang="en-US" sz="1600" dirty="0">
                <a:solidFill>
                  <a:srgbClr val="205788"/>
                </a:solidFill>
                <a:latin typeface="+mn-lt"/>
                <a:ea typeface="+mj-ea"/>
              </a:rPr>
              <a:t>。</a:t>
            </a:r>
          </a:p>
        </p:txBody>
      </p:sp>
      <p:sp>
        <p:nvSpPr>
          <p:cNvPr id="12" name="矩形 11"/>
          <p:cNvSpPr/>
          <p:nvPr/>
        </p:nvSpPr>
        <p:spPr>
          <a:xfrm>
            <a:off x="755650" y="2455863"/>
            <a:ext cx="531813" cy="142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13" name="矩形 12"/>
          <p:cNvSpPr/>
          <p:nvPr/>
        </p:nvSpPr>
        <p:spPr>
          <a:xfrm>
            <a:off x="5026025" y="2447925"/>
            <a:ext cx="674688" cy="1206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39949" name="Picture 1" descr="Y:\00.行銷部專案\2012\Joanne\新聞發佈\Moldex3D Logo v2.png"/>
          <p:cNvPicPr>
            <a:picLocks noChangeAspect="1" noChangeArrowheads="1"/>
          </p:cNvPicPr>
          <p:nvPr/>
        </p:nvPicPr>
        <p:blipFill>
          <a:blip r:embed="rId4"/>
          <a:srcRect l="11420" r="10310" b="30489"/>
          <a:stretch>
            <a:fillRect/>
          </a:stretch>
        </p:blipFill>
        <p:spPr bwMode="auto">
          <a:xfrm>
            <a:off x="1198563" y="4295775"/>
            <a:ext cx="587375" cy="109538"/>
          </a:xfrm>
          <a:prstGeom prst="rect">
            <a:avLst/>
          </a:prstGeom>
          <a:noFill/>
          <a:ln w="9525">
            <a:noFill/>
            <a:miter lim="800000"/>
            <a:headEnd/>
            <a:tailEnd/>
          </a:ln>
        </p:spPr>
      </p:pic>
      <p:pic>
        <p:nvPicPr>
          <p:cNvPr id="39950" name="Picture 1" descr="Y:\00.行銷部專案\2012\Joanne\新聞發佈\Moldex3D Logo v2.png"/>
          <p:cNvPicPr>
            <a:picLocks noChangeAspect="1" noChangeArrowheads="1"/>
          </p:cNvPicPr>
          <p:nvPr/>
        </p:nvPicPr>
        <p:blipFill>
          <a:blip r:embed="rId4"/>
          <a:srcRect l="11420" r="10310" b="30489"/>
          <a:stretch>
            <a:fillRect/>
          </a:stretch>
        </p:blipFill>
        <p:spPr bwMode="auto">
          <a:xfrm>
            <a:off x="5527675" y="4308475"/>
            <a:ext cx="587375" cy="10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zh-TW" altLang="en-US" smtClean="0"/>
              <a:t>公司</a:t>
            </a:r>
            <a:r>
              <a:rPr lang="en-US" altLang="zh-TW" smtClean="0"/>
              <a:t>/</a:t>
            </a:r>
            <a:r>
              <a:rPr lang="zh-TW" altLang="en-US" smtClean="0"/>
              <a:t>學校、產業、產品介紹</a:t>
            </a:r>
            <a:endParaRPr lang="en-US" altLang="zh-TW"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zh-TW" altLang="en-US" dirty="0" smtClean="0"/>
              <a:t>設變前後之比對 </a:t>
            </a:r>
            <a:r>
              <a:rPr lang="en-US" altLang="zh-TW" dirty="0" smtClean="0"/>
              <a:t> </a:t>
            </a:r>
          </a:p>
        </p:txBody>
      </p:sp>
      <p:graphicFrame>
        <p:nvGraphicFramePr>
          <p:cNvPr id="1026" name="Object 6"/>
          <p:cNvGraphicFramePr>
            <a:graphicFrameLocks noChangeAspect="1"/>
          </p:cNvGraphicFramePr>
          <p:nvPr/>
        </p:nvGraphicFramePr>
        <p:xfrm>
          <a:off x="2092325" y="1522413"/>
          <a:ext cx="5010150" cy="3582987"/>
        </p:xfrm>
        <a:graphic>
          <a:graphicData uri="http://schemas.openxmlformats.org/presentationml/2006/ole">
            <p:oleObj spid="_x0000_s1026" name="Worksheet" r:id="rId3" imgW="4152833" imgH="2990924" progId="Excel.Sheet.8">
              <p:embed/>
            </p:oleObj>
          </a:graphicData>
        </a:graphic>
      </p:graphicFrame>
      <p:graphicFrame>
        <p:nvGraphicFramePr>
          <p:cNvPr id="1027" name="Object 7"/>
          <p:cNvGraphicFramePr>
            <a:graphicFrameLocks noChangeAspect="1"/>
          </p:cNvGraphicFramePr>
          <p:nvPr/>
        </p:nvGraphicFramePr>
        <p:xfrm>
          <a:off x="2092325" y="5394325"/>
          <a:ext cx="4984750" cy="914400"/>
        </p:xfrm>
        <a:graphic>
          <a:graphicData uri="http://schemas.openxmlformats.org/presentationml/2006/ole">
            <p:oleObj spid="_x0000_s1027" name="Worksheet" r:id="rId4" imgW="4714959" imgH="857290" progId="Excel.Sheet.8">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zh-TW" altLang="en-US" dirty="0" smtClean="0"/>
              <a:t>設變前後之比對</a:t>
            </a:r>
            <a:r>
              <a:rPr lang="en-US" altLang="zh-TW" dirty="0" smtClean="0"/>
              <a:t>: </a:t>
            </a:r>
            <a:r>
              <a:rPr lang="zh-TW" altLang="en-US" dirty="0" smtClean="0"/>
              <a:t>平坦度變形量 </a:t>
            </a:r>
            <a:r>
              <a:rPr lang="en-US" altLang="zh-TW" dirty="0" smtClean="0"/>
              <a:t>(</a:t>
            </a:r>
            <a:r>
              <a:rPr lang="zh-TW" altLang="en-US" dirty="0" smtClean="0"/>
              <a:t>範例</a:t>
            </a:r>
            <a:r>
              <a:rPr lang="en-US" altLang="zh-TW" dirty="0" smtClean="0"/>
              <a:t>)</a:t>
            </a:r>
            <a:endParaRPr lang="zh-TW" altLang="en-US" dirty="0" smtClean="0"/>
          </a:p>
        </p:txBody>
      </p:sp>
      <p:pic>
        <p:nvPicPr>
          <p:cNvPr id="2053" name="Picture 48"/>
          <p:cNvPicPr>
            <a:picLocks noChangeAspect="1" noChangeArrowheads="1"/>
          </p:cNvPicPr>
          <p:nvPr/>
        </p:nvPicPr>
        <p:blipFill>
          <a:blip r:embed="rId3"/>
          <a:srcRect/>
          <a:stretch>
            <a:fillRect/>
          </a:stretch>
        </p:blipFill>
        <p:spPr bwMode="auto">
          <a:xfrm>
            <a:off x="4745038" y="1193800"/>
            <a:ext cx="3635375" cy="2159000"/>
          </a:xfrm>
          <a:prstGeom prst="rect">
            <a:avLst/>
          </a:prstGeom>
          <a:noFill/>
          <a:ln w="12700">
            <a:noFill/>
            <a:miter lim="800000"/>
            <a:headEnd type="none" w="sm" len="sm"/>
            <a:tailEnd type="none" w="sm" len="sm"/>
          </a:ln>
        </p:spPr>
      </p:pic>
      <p:sp>
        <p:nvSpPr>
          <p:cNvPr id="337965" name="Text Box 45"/>
          <p:cNvSpPr txBox="1">
            <a:spLocks noChangeArrowheads="1"/>
          </p:cNvSpPr>
          <p:nvPr/>
        </p:nvSpPr>
        <p:spPr bwMode="auto">
          <a:xfrm>
            <a:off x="6199188" y="3074988"/>
            <a:ext cx="2776537" cy="307975"/>
          </a:xfrm>
          <a:prstGeom prst="rect">
            <a:avLst/>
          </a:prstGeom>
          <a:noFill/>
          <a:ln w="12700">
            <a:noFill/>
            <a:miter lim="800000"/>
            <a:headEnd type="none" w="sm" len="sm"/>
            <a:tailEnd type="none" w="sm" len="sm"/>
          </a:ln>
          <a:effectLst/>
        </p:spPr>
        <p:txBody>
          <a:bodyPr>
            <a:spAutoFit/>
          </a:bodyPr>
          <a:lstStyle/>
          <a:p>
            <a:pPr>
              <a:spcBef>
                <a:spcPct val="50000"/>
              </a:spcBef>
              <a:defRPr/>
            </a:pPr>
            <a:r>
              <a:rPr lang="zh-TW" altLang="en-US" sz="1400" b="1" dirty="0">
                <a:latin typeface="+mn-lt"/>
                <a:ea typeface="+mj-ea"/>
              </a:rPr>
              <a:t>平面度位移量</a:t>
            </a:r>
            <a:r>
              <a:rPr lang="en-US" altLang="zh-TW" sz="1400" b="1" dirty="0">
                <a:latin typeface="+mn-lt"/>
                <a:ea typeface="+mj-ea"/>
              </a:rPr>
              <a:t>:</a:t>
            </a:r>
            <a:r>
              <a:rPr lang="zh-TW" altLang="en-US" sz="1400" b="1" dirty="0">
                <a:latin typeface="+mn-lt"/>
                <a:ea typeface="+mj-ea"/>
              </a:rPr>
              <a:t> </a:t>
            </a:r>
            <a:r>
              <a:rPr lang="zh-TW" altLang="en-US" sz="1400" b="1" dirty="0" smtClean="0">
                <a:latin typeface="+mn-lt"/>
                <a:ea typeface="+mj-ea"/>
              </a:rPr>
              <a:t>     </a:t>
            </a:r>
            <a:r>
              <a:rPr lang="en-US" altLang="zh-TW" sz="1400" b="1" dirty="0" smtClean="0">
                <a:latin typeface="+mn-lt"/>
                <a:ea typeface="+mj-ea"/>
              </a:rPr>
              <a:t>~</a:t>
            </a:r>
            <a:r>
              <a:rPr lang="zh-TW" altLang="en-US" sz="1400" b="1" dirty="0" smtClean="0">
                <a:latin typeface="+mn-lt"/>
                <a:ea typeface="+mj-ea"/>
              </a:rPr>
              <a:t>      </a:t>
            </a:r>
            <a:r>
              <a:rPr lang="en-US" altLang="zh-TW" sz="1400" b="1" dirty="0" smtClean="0">
                <a:latin typeface="+mn-lt"/>
                <a:ea typeface="+mj-ea"/>
              </a:rPr>
              <a:t>mm</a:t>
            </a:r>
            <a:endParaRPr lang="en-US" altLang="zh-TW" sz="1400" b="1" dirty="0">
              <a:latin typeface="+mn-lt"/>
              <a:ea typeface="+mj-ea"/>
            </a:endParaRPr>
          </a:p>
        </p:txBody>
      </p:sp>
      <p:sp>
        <p:nvSpPr>
          <p:cNvPr id="2055" name="Text Box 46"/>
          <p:cNvSpPr txBox="1">
            <a:spLocks noChangeArrowheads="1"/>
          </p:cNvSpPr>
          <p:nvPr/>
        </p:nvSpPr>
        <p:spPr bwMode="auto">
          <a:xfrm>
            <a:off x="2195513" y="3690938"/>
            <a:ext cx="1106487" cy="336550"/>
          </a:xfrm>
          <a:prstGeom prst="rect">
            <a:avLst/>
          </a:prstGeom>
          <a:noFill/>
          <a:ln w="12700">
            <a:noFill/>
            <a:miter lim="800000"/>
            <a:headEnd type="none" w="sm" len="sm"/>
            <a:tailEnd type="none" w="sm" len="sm"/>
          </a:ln>
        </p:spPr>
        <p:txBody>
          <a:bodyPr>
            <a:spAutoFit/>
          </a:bodyPr>
          <a:lstStyle/>
          <a:p>
            <a:pPr>
              <a:spcBef>
                <a:spcPct val="50000"/>
              </a:spcBef>
            </a:pPr>
            <a:r>
              <a:rPr lang="en-US" altLang="zh-TW" sz="1600"/>
              <a:t>Group A</a:t>
            </a:r>
          </a:p>
        </p:txBody>
      </p:sp>
      <p:sp>
        <p:nvSpPr>
          <p:cNvPr id="2056" name="Text Box 47"/>
          <p:cNvSpPr txBox="1">
            <a:spLocks noChangeArrowheads="1"/>
          </p:cNvSpPr>
          <p:nvPr/>
        </p:nvSpPr>
        <p:spPr bwMode="auto">
          <a:xfrm>
            <a:off x="6481763" y="3697288"/>
            <a:ext cx="1106487" cy="336550"/>
          </a:xfrm>
          <a:prstGeom prst="rect">
            <a:avLst/>
          </a:prstGeom>
          <a:noFill/>
          <a:ln w="12700">
            <a:noFill/>
            <a:miter lim="800000"/>
            <a:headEnd type="none" w="sm" len="sm"/>
            <a:tailEnd type="none" w="sm" len="sm"/>
          </a:ln>
        </p:spPr>
        <p:txBody>
          <a:bodyPr>
            <a:spAutoFit/>
          </a:bodyPr>
          <a:lstStyle/>
          <a:p>
            <a:pPr>
              <a:spcBef>
                <a:spcPct val="50000"/>
              </a:spcBef>
            </a:pPr>
            <a:r>
              <a:rPr lang="en-US" altLang="zh-TW" sz="1600"/>
              <a:t>Group B</a:t>
            </a:r>
          </a:p>
        </p:txBody>
      </p:sp>
      <p:graphicFrame>
        <p:nvGraphicFramePr>
          <p:cNvPr id="2050" name="Object 2"/>
          <p:cNvGraphicFramePr>
            <a:graphicFrameLocks/>
          </p:cNvGraphicFramePr>
          <p:nvPr/>
        </p:nvGraphicFramePr>
        <p:xfrm>
          <a:off x="504825" y="4027488"/>
          <a:ext cx="4138613" cy="2249487"/>
        </p:xfrm>
        <a:graphic>
          <a:graphicData uri="http://schemas.openxmlformats.org/presentationml/2006/ole">
            <p:oleObj spid="_x0000_s2050" name="圖表" r:id="rId4" imgW="4867359" imgH="2648085" progId="Excel.Sheet.8">
              <p:embed/>
            </p:oleObj>
          </a:graphicData>
        </a:graphic>
      </p:graphicFrame>
      <p:graphicFrame>
        <p:nvGraphicFramePr>
          <p:cNvPr id="2051" name="Object 3"/>
          <p:cNvGraphicFramePr>
            <a:graphicFrameLocks/>
          </p:cNvGraphicFramePr>
          <p:nvPr/>
        </p:nvGraphicFramePr>
        <p:xfrm>
          <a:off x="4745038" y="4027488"/>
          <a:ext cx="4138612" cy="2249487"/>
        </p:xfrm>
        <a:graphic>
          <a:graphicData uri="http://schemas.openxmlformats.org/presentationml/2006/ole">
            <p:oleObj spid="_x0000_s2051" name="圖表" r:id="rId5" imgW="4867359" imgH="2648085" progId="Excel.Sheet.8">
              <p:embed/>
            </p:oleObj>
          </a:graphicData>
        </a:graphic>
      </p:graphicFrame>
      <p:sp>
        <p:nvSpPr>
          <p:cNvPr id="38" name="矩形 37"/>
          <p:cNvSpPr/>
          <p:nvPr/>
        </p:nvSpPr>
        <p:spPr>
          <a:xfrm>
            <a:off x="4745038" y="1135063"/>
            <a:ext cx="630237" cy="1873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2058" name="Picture 4"/>
          <p:cNvPicPr>
            <a:picLocks noChangeAspect="1" noChangeArrowheads="1"/>
          </p:cNvPicPr>
          <p:nvPr/>
        </p:nvPicPr>
        <p:blipFill>
          <a:blip r:embed="rId6"/>
          <a:srcRect/>
          <a:stretch>
            <a:fillRect/>
          </a:stretch>
        </p:blipFill>
        <p:spPr bwMode="auto">
          <a:xfrm>
            <a:off x="687388" y="1322388"/>
            <a:ext cx="3227387" cy="2030412"/>
          </a:xfrm>
          <a:prstGeom prst="rect">
            <a:avLst/>
          </a:prstGeom>
          <a:noFill/>
          <a:ln w="9525">
            <a:noFill/>
            <a:miter lim="800000"/>
            <a:headEnd/>
            <a:tailEnd/>
          </a:ln>
        </p:spPr>
      </p:pic>
      <p:sp>
        <p:nvSpPr>
          <p:cNvPr id="37" name="矩形 36"/>
          <p:cNvSpPr/>
          <p:nvPr/>
        </p:nvSpPr>
        <p:spPr>
          <a:xfrm>
            <a:off x="630238" y="1200150"/>
            <a:ext cx="808037" cy="2254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zh-TW" altLang="en-US" smtClean="0"/>
              <a:t>改善後的模擬結果與生產成品的比對</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TW" dirty="0" smtClean="0"/>
              <a:t>Moldex3D</a:t>
            </a:r>
            <a:r>
              <a:rPr lang="zh-TW" altLang="en-US" dirty="0" smtClean="0"/>
              <a:t>應用之成效 </a:t>
            </a:r>
            <a:r>
              <a:rPr lang="en-US" altLang="zh-TW" dirty="0" smtClean="0"/>
              <a:t>(</a:t>
            </a:r>
            <a:r>
              <a:rPr lang="zh-TW" altLang="en-US" dirty="0" smtClean="0"/>
              <a:t>範例</a:t>
            </a:r>
            <a:r>
              <a:rPr lang="en-US" altLang="zh-TW" dirty="0" smtClean="0"/>
              <a:t>)</a:t>
            </a:r>
            <a:endParaRPr lang="zh-TW" altLang="en-US" dirty="0" smtClean="0"/>
          </a:p>
        </p:txBody>
      </p:sp>
      <p:sp>
        <p:nvSpPr>
          <p:cNvPr id="41987" name="Rectangle 3"/>
          <p:cNvSpPr>
            <a:spLocks noGrp="1" noChangeArrowheads="1"/>
          </p:cNvSpPr>
          <p:nvPr>
            <p:ph idx="1"/>
          </p:nvPr>
        </p:nvSpPr>
        <p:spPr/>
        <p:txBody>
          <a:bodyPr/>
          <a:lstStyle/>
          <a:p>
            <a:r>
              <a:rPr lang="zh-TW" altLang="en-US" dirty="0" smtClean="0"/>
              <a:t>彙整此案例應用</a:t>
            </a:r>
            <a:r>
              <a:rPr lang="en-US" altLang="zh-TW" dirty="0" smtClean="0"/>
              <a:t>Moldex3D</a:t>
            </a:r>
            <a:r>
              <a:rPr lang="zh-TW" altLang="en-US" dirty="0" smtClean="0"/>
              <a:t>軟體及技術之成果</a:t>
            </a:r>
          </a:p>
          <a:p>
            <a:pPr lvl="1"/>
            <a:r>
              <a:rPr lang="zh-TW" altLang="en-US" dirty="0" smtClean="0"/>
              <a:t>原來的翹曲問題已經由延長保壓時間來改善</a:t>
            </a:r>
          </a:p>
          <a:p>
            <a:pPr lvl="1"/>
            <a:r>
              <a:rPr lang="zh-TW" altLang="en-US" dirty="0" smtClean="0"/>
              <a:t>具體成效</a:t>
            </a:r>
          </a:p>
          <a:p>
            <a:pPr lvl="2"/>
            <a:r>
              <a:rPr lang="en-US" altLang="zh-TW" dirty="0" smtClean="0"/>
              <a:t>Z</a:t>
            </a:r>
            <a:r>
              <a:rPr lang="zh-TW" altLang="en-US" dirty="0" smtClean="0"/>
              <a:t>方向翹曲量值縮小     </a:t>
            </a:r>
            <a:r>
              <a:rPr lang="en-US" altLang="zh-TW" dirty="0" smtClean="0"/>
              <a:t>%</a:t>
            </a:r>
          </a:p>
          <a:p>
            <a:pPr lvl="2"/>
            <a:endParaRPr lang="en-US" altLang="zh-TW" dirty="0" smtClean="0"/>
          </a:p>
          <a:p>
            <a:pPr lvl="2"/>
            <a:endParaRPr lang="zh-TW" altLang="en-US" dirty="0" smtClean="0"/>
          </a:p>
          <a:p>
            <a:pPr lvl="2"/>
            <a:endParaRPr lang="zh-TW"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title"/>
          </p:nvPr>
        </p:nvSpPr>
        <p:spPr/>
        <p:txBody>
          <a:bodyPr/>
          <a:lstStyle/>
          <a:p>
            <a:pPr eaLnBrk="1" hangingPunct="1"/>
            <a:r>
              <a:rPr lang="zh-TW" altLang="en-US" smtClean="0"/>
              <a:t>效益分析與未來應用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en-US" altLang="zh-TW" dirty="0" smtClean="0"/>
              <a:t>Moldex3D</a:t>
            </a:r>
            <a:r>
              <a:rPr lang="zh-TW" altLang="en-US" dirty="0" smtClean="0"/>
              <a:t>應用價值分享與效益分析 </a:t>
            </a:r>
            <a:r>
              <a:rPr lang="en-US" altLang="zh-TW" dirty="0" smtClean="0"/>
              <a:t>(</a:t>
            </a:r>
            <a:r>
              <a:rPr lang="zh-TW" altLang="en-US" dirty="0" smtClean="0"/>
              <a:t>範例</a:t>
            </a:r>
            <a:r>
              <a:rPr lang="en-US" altLang="zh-TW" dirty="0" smtClean="0"/>
              <a:t>)</a:t>
            </a:r>
            <a:endParaRPr lang="zh-TW" altLang="en-US" dirty="0" smtClean="0"/>
          </a:p>
        </p:txBody>
      </p:sp>
      <p:sp>
        <p:nvSpPr>
          <p:cNvPr id="44035" name="內容版面配置區 2"/>
          <p:cNvSpPr>
            <a:spLocks noGrp="1"/>
          </p:cNvSpPr>
          <p:nvPr>
            <p:ph idx="1"/>
          </p:nvPr>
        </p:nvSpPr>
        <p:spPr/>
        <p:txBody>
          <a:bodyPr/>
          <a:lstStyle/>
          <a:p>
            <a:r>
              <a:rPr lang="zh-TW" altLang="en-US" dirty="0" smtClean="0"/>
              <a:t>生產改善效益：</a:t>
            </a:r>
          </a:p>
          <a:p>
            <a:pPr lvl="1"/>
            <a:r>
              <a:rPr lang="zh-TW" altLang="en-US" dirty="0" smtClean="0"/>
              <a:t>良率提升       </a:t>
            </a:r>
            <a:r>
              <a:rPr lang="en-US" altLang="zh-TW" dirty="0" smtClean="0"/>
              <a:t>%</a:t>
            </a:r>
          </a:p>
          <a:p>
            <a:pPr lvl="1"/>
            <a:r>
              <a:rPr lang="zh-TW" altLang="en-US" dirty="0" smtClean="0"/>
              <a:t>材料減量或減少浪費</a:t>
            </a:r>
          </a:p>
          <a:p>
            <a:r>
              <a:rPr lang="zh-TW" altLang="en-US" dirty="0" smtClean="0"/>
              <a:t>經濟分析</a:t>
            </a:r>
            <a:endParaRPr lang="en-US" altLang="zh-TW" dirty="0" smtClean="0"/>
          </a:p>
          <a:p>
            <a:pPr lvl="1"/>
            <a:r>
              <a:rPr lang="zh-TW" altLang="en-US" dirty="0" smtClean="0"/>
              <a:t>每個月降低     次的試模</a:t>
            </a:r>
            <a:endParaRPr lang="en-US" altLang="zh-TW" dirty="0" smtClean="0"/>
          </a:p>
          <a:p>
            <a:pPr marL="1257300" lvl="2" indent="-342900">
              <a:buFont typeface="+mj-lt"/>
              <a:buAutoNum type="arabicPeriod"/>
            </a:pPr>
            <a:r>
              <a:rPr lang="zh-TW" altLang="en-US" dirty="0" smtClean="0"/>
              <a:t>試模成本一年節省</a:t>
            </a:r>
            <a:endParaRPr lang="en-US" altLang="zh-TW" dirty="0" smtClean="0"/>
          </a:p>
          <a:p>
            <a:pPr marL="1257300" lvl="2" indent="-342900">
              <a:buFont typeface="+mj-lt"/>
              <a:buAutoNum type="arabicPeriod" startAt="2"/>
            </a:pPr>
            <a:endParaRPr lang="en-US" altLang="zh-TW" dirty="0" smtClean="0"/>
          </a:p>
          <a:p>
            <a:pPr marL="1257300" lvl="2" indent="-342900">
              <a:buFont typeface="+mj-lt"/>
              <a:buAutoNum type="arabicPeriod" startAt="2"/>
            </a:pPr>
            <a:r>
              <a:rPr lang="zh-TW" altLang="en-US" dirty="0" smtClean="0"/>
              <a:t>時間成本一年節省 </a:t>
            </a:r>
            <a:r>
              <a:rPr lang="en-US" altLang="zh-TW" dirty="0" smtClean="0"/>
              <a:t>(</a:t>
            </a:r>
            <a:r>
              <a:rPr lang="zh-TW" altLang="en-US" dirty="0" smtClean="0"/>
              <a:t>一次需     個工作天</a:t>
            </a:r>
            <a:r>
              <a:rPr lang="en-US" altLang="zh-TW" dirty="0" smtClean="0"/>
              <a:t>)</a:t>
            </a:r>
          </a:p>
          <a:p>
            <a:pPr marL="1257300" lvl="2" indent="-342900">
              <a:buAutoNum type="arabicPeriod" startAt="3"/>
            </a:pPr>
            <a:endParaRPr lang="en-US" altLang="zh-TW" dirty="0" smtClean="0"/>
          </a:p>
          <a:p>
            <a:pPr marL="1257300" lvl="2" indent="-342900">
              <a:buAutoNum type="arabicPeriod" startAt="3"/>
            </a:pPr>
            <a:r>
              <a:rPr lang="zh-TW" altLang="en-US" dirty="0" smtClean="0"/>
              <a:t>人工成本一年節省 </a:t>
            </a:r>
            <a:r>
              <a:rPr lang="en-US" altLang="zh-TW" dirty="0" smtClean="0"/>
              <a:t>(</a:t>
            </a:r>
            <a:r>
              <a:rPr lang="zh-TW" altLang="en-US" dirty="0" smtClean="0"/>
              <a:t>一次試模需     位人員</a:t>
            </a:r>
            <a:r>
              <a:rPr lang="en-US" altLang="zh-TW" dirty="0" smtClean="0"/>
              <a:t>)</a:t>
            </a:r>
          </a:p>
          <a:p>
            <a:pPr lvl="1">
              <a:buNone/>
            </a:pPr>
            <a:endParaRPr lang="en-US" altLang="zh-TW" dirty="0" smtClean="0"/>
          </a:p>
          <a:p>
            <a:pPr lvl="1">
              <a:buNone/>
            </a:pPr>
            <a:r>
              <a:rPr lang="zh-TW" altLang="en-US" dirty="0" smtClean="0"/>
              <a:t>    </a:t>
            </a:r>
            <a:endParaRPr lang="en-US" altLang="zh-TW" dirty="0" smtClean="0"/>
          </a:p>
          <a:p>
            <a:pPr lvl="1">
              <a:buNone/>
            </a:pPr>
            <a:r>
              <a:rPr lang="zh-TW" altLang="en-US" dirty="0" smtClean="0"/>
              <a:t>  </a:t>
            </a:r>
            <a:r>
              <a:rPr lang="zh-TW" altLang="en-US" u="sng" dirty="0" smtClean="0"/>
              <a:t>導入</a:t>
            </a:r>
            <a:r>
              <a:rPr lang="en-US" altLang="zh-TW" u="sng" dirty="0" smtClean="0"/>
              <a:t>CAE</a:t>
            </a:r>
            <a:r>
              <a:rPr lang="zh-TW" altLang="en-US" u="sng" dirty="0" smtClean="0"/>
              <a:t>後</a:t>
            </a:r>
            <a:r>
              <a:rPr lang="en-US" altLang="zh-TW" u="sng" dirty="0" smtClean="0"/>
              <a:t>, </a:t>
            </a:r>
            <a:r>
              <a:rPr lang="zh-TW" altLang="en-US" u="sng" dirty="0" smtClean="0"/>
              <a:t>一年省下試模費用</a:t>
            </a:r>
            <a:r>
              <a:rPr lang="en-US" altLang="zh-TW" u="sng" dirty="0" smtClean="0"/>
              <a:t>NTD$</a:t>
            </a:r>
            <a:r>
              <a:rPr lang="zh-TW" altLang="en-US" u="sng" dirty="0" smtClean="0"/>
              <a:t>               </a:t>
            </a:r>
            <a:r>
              <a:rPr lang="en-US" altLang="zh-TW" u="sng" dirty="0" smtClean="0"/>
              <a:t>, </a:t>
            </a:r>
            <a:r>
              <a:rPr lang="zh-TW" altLang="en-US" u="sng" dirty="0" smtClean="0"/>
              <a:t>          個工作天</a:t>
            </a:r>
            <a:r>
              <a:rPr lang="en-US" altLang="zh-TW" u="sng" dirty="0" smtClean="0"/>
              <a:t>. </a:t>
            </a:r>
            <a:endParaRPr lang="zh-TW" altLang="en-US" u="sng"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en-US" altLang="zh-TW" smtClean="0"/>
              <a:t>Moldex3D</a:t>
            </a:r>
            <a:r>
              <a:rPr lang="zh-TW" altLang="en-US" smtClean="0"/>
              <a:t>未來應用及方向</a:t>
            </a:r>
          </a:p>
        </p:txBody>
      </p:sp>
      <p:sp>
        <p:nvSpPr>
          <p:cNvPr id="45059" name="內容版面配置區 2"/>
          <p:cNvSpPr>
            <a:spLocks noGrp="1"/>
          </p:cNvSpPr>
          <p:nvPr>
            <p:ph idx="1"/>
          </p:nvPr>
        </p:nvSpPr>
        <p:spPr/>
        <p:txBody>
          <a:bodyPr/>
          <a:lstStyle/>
          <a:p>
            <a:r>
              <a:rPr lang="zh-TW" altLang="en-US" smtClean="0"/>
              <a:t>未來應用的延伸</a:t>
            </a:r>
          </a:p>
          <a:p>
            <a:endParaRPr lang="zh-TW" altLang="en-US" smtClean="0"/>
          </a:p>
          <a:p>
            <a:endParaRPr lang="zh-TW" altLang="en-US" smtClean="0"/>
          </a:p>
          <a:p>
            <a:endParaRPr lang="zh-TW" altLang="en-US" smtClean="0"/>
          </a:p>
          <a:p>
            <a:r>
              <a:rPr lang="zh-TW" altLang="en-US" smtClean="0"/>
              <a:t>未來研究方向</a:t>
            </a:r>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zh-TW" altLang="en-US" dirty="0" smtClean="0"/>
              <a:t>連接器應用之範疇 </a:t>
            </a:r>
            <a:r>
              <a:rPr lang="en-US" altLang="zh-TW" dirty="0" smtClean="0"/>
              <a:t>(</a:t>
            </a:r>
            <a:r>
              <a:rPr lang="zh-TW" altLang="en-US" dirty="0" smtClean="0"/>
              <a:t>範例</a:t>
            </a:r>
            <a:r>
              <a:rPr lang="en-US" altLang="zh-TW" dirty="0" smtClean="0"/>
              <a:t>)</a:t>
            </a:r>
            <a:endParaRPr lang="zh-TW" altLang="en-US" dirty="0" smtClean="0"/>
          </a:p>
        </p:txBody>
      </p:sp>
      <p:sp>
        <p:nvSpPr>
          <p:cNvPr id="12291" name="Rectangle 3"/>
          <p:cNvSpPr>
            <a:spLocks noGrp="1"/>
          </p:cNvSpPr>
          <p:nvPr>
            <p:ph idx="1"/>
          </p:nvPr>
        </p:nvSpPr>
        <p:spPr/>
        <p:txBody>
          <a:bodyPr/>
          <a:lstStyle/>
          <a:p>
            <a:r>
              <a:rPr lang="zh-TW" altLang="en-US" smtClean="0"/>
              <a:t>連接器的應用範圍包括</a:t>
            </a:r>
            <a:endParaRPr lang="en-US" altLang="zh-TW" smtClean="0"/>
          </a:p>
          <a:p>
            <a:pPr lvl="1"/>
            <a:r>
              <a:rPr lang="zh-TW" altLang="en-US" smtClean="0"/>
              <a:t>電腦</a:t>
            </a:r>
          </a:p>
          <a:p>
            <a:pPr lvl="1"/>
            <a:r>
              <a:rPr lang="zh-TW" altLang="en-US" smtClean="0"/>
              <a:t>電信</a:t>
            </a:r>
          </a:p>
          <a:p>
            <a:pPr lvl="1"/>
            <a:r>
              <a:rPr lang="zh-TW" altLang="en-US" smtClean="0"/>
              <a:t>數據傳輸</a:t>
            </a:r>
          </a:p>
          <a:p>
            <a:pPr lvl="1"/>
            <a:r>
              <a:rPr lang="zh-TW" altLang="en-US" smtClean="0"/>
              <a:t>通訊</a:t>
            </a:r>
          </a:p>
          <a:p>
            <a:pPr lvl="1"/>
            <a:r>
              <a:rPr lang="zh-TW" altLang="en-US" smtClean="0"/>
              <a:t>汽車</a:t>
            </a:r>
          </a:p>
          <a:p>
            <a:pPr lvl="1"/>
            <a:r>
              <a:rPr lang="zh-TW" altLang="en-US" smtClean="0"/>
              <a:t>消費性電子</a:t>
            </a:r>
          </a:p>
          <a:p>
            <a:pPr lvl="1"/>
            <a:r>
              <a:rPr lang="zh-TW" altLang="en-US" smtClean="0"/>
              <a:t>工業電子</a:t>
            </a:r>
          </a:p>
          <a:p>
            <a:pPr lvl="1"/>
            <a:r>
              <a:rPr lang="zh-TW" altLang="en-US" smtClean="0"/>
              <a:t>軍用電子</a:t>
            </a:r>
          </a:p>
          <a:p>
            <a:pPr lvl="1"/>
            <a:r>
              <a:rPr lang="zh-TW" altLang="en-US" smtClean="0"/>
              <a:t>測量儀器</a:t>
            </a:r>
          </a:p>
          <a:p>
            <a:pPr lvl="1"/>
            <a:r>
              <a:rPr lang="zh-TW" altLang="en-US" smtClean="0"/>
              <a:t>醫療</a:t>
            </a:r>
          </a:p>
          <a:p>
            <a:pPr lvl="1"/>
            <a:r>
              <a:rPr lang="zh-TW" altLang="en-US" smtClean="0"/>
              <a:t>其他</a:t>
            </a:r>
            <a:endParaRPr lang="zh-TW"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389313" y="1371600"/>
            <a:ext cx="4733925" cy="3343275"/>
          </a:xfrm>
          <a:prstGeom prst="rect">
            <a:avLst/>
          </a:prstGeom>
          <a:noFill/>
          <a:ln w="9525">
            <a:noFill/>
            <a:miter lim="800000"/>
            <a:headEnd/>
            <a:tailEnd/>
          </a:ln>
        </p:spPr>
      </p:pic>
      <p:sp>
        <p:nvSpPr>
          <p:cNvPr id="13315" name="Rectangle 3"/>
          <p:cNvSpPr>
            <a:spLocks noGrp="1"/>
          </p:cNvSpPr>
          <p:nvPr>
            <p:ph type="title"/>
          </p:nvPr>
        </p:nvSpPr>
        <p:spPr/>
        <p:txBody>
          <a:bodyPr/>
          <a:lstStyle/>
          <a:p>
            <a:r>
              <a:rPr lang="zh-TW" altLang="en-US" dirty="0" smtClean="0"/>
              <a:t>連接器在個人電腦 </a:t>
            </a:r>
            <a:r>
              <a:rPr lang="en-US" altLang="zh-TW" dirty="0" smtClean="0"/>
              <a:t>(</a:t>
            </a:r>
            <a:r>
              <a:rPr lang="zh-TW" altLang="en-US" dirty="0" smtClean="0"/>
              <a:t>範例</a:t>
            </a:r>
            <a:r>
              <a:rPr lang="en-US" altLang="zh-TW" dirty="0" smtClean="0"/>
              <a:t>)</a:t>
            </a:r>
            <a:endParaRPr lang="zh-TW" altLang="en-US" dirty="0" smtClean="0"/>
          </a:p>
        </p:txBody>
      </p:sp>
      <p:sp>
        <p:nvSpPr>
          <p:cNvPr id="13316" name="Text Box 4"/>
          <p:cNvSpPr txBox="1">
            <a:spLocks noChangeArrowheads="1"/>
          </p:cNvSpPr>
          <p:nvPr/>
        </p:nvSpPr>
        <p:spPr bwMode="auto">
          <a:xfrm>
            <a:off x="950913" y="3122613"/>
            <a:ext cx="1460500" cy="338137"/>
          </a:xfrm>
          <a:prstGeom prst="rect">
            <a:avLst/>
          </a:prstGeom>
          <a:noFill/>
          <a:ln w="9525">
            <a:noFill/>
            <a:miter lim="800000"/>
            <a:headEnd/>
            <a:tailEnd/>
          </a:ln>
        </p:spPr>
        <p:txBody>
          <a:bodyPr wrap="none">
            <a:spAutoFit/>
          </a:bodyPr>
          <a:lstStyle/>
          <a:p>
            <a:pPr defTabSz="914400"/>
            <a:r>
              <a:rPr lang="en-US" altLang="zh-TW" sz="1600">
                <a:ea typeface="新細明體" pitchFamily="18" charset="-120"/>
              </a:rPr>
              <a:t>Micropackage</a:t>
            </a:r>
          </a:p>
        </p:txBody>
      </p:sp>
      <p:sp>
        <p:nvSpPr>
          <p:cNvPr id="13317" name="Line 5"/>
          <p:cNvSpPr>
            <a:spLocks noChangeShapeType="1"/>
          </p:cNvSpPr>
          <p:nvPr/>
        </p:nvSpPr>
        <p:spPr bwMode="auto">
          <a:xfrm>
            <a:off x="2322513" y="3352800"/>
            <a:ext cx="1371600" cy="152400"/>
          </a:xfrm>
          <a:prstGeom prst="line">
            <a:avLst/>
          </a:prstGeom>
          <a:noFill/>
          <a:ln w="9525">
            <a:solidFill>
              <a:schemeClr val="tx1"/>
            </a:solidFill>
            <a:round/>
            <a:headEnd/>
            <a:tailEnd type="triangle" w="med" len="med"/>
          </a:ln>
        </p:spPr>
        <p:txBody>
          <a:bodyPr/>
          <a:lstStyle/>
          <a:p>
            <a:endParaRPr lang="zh-TW" altLang="en-US"/>
          </a:p>
        </p:txBody>
      </p:sp>
      <p:sp>
        <p:nvSpPr>
          <p:cNvPr id="13318" name="Text Box 6"/>
          <p:cNvSpPr txBox="1">
            <a:spLocks noChangeArrowheads="1"/>
          </p:cNvSpPr>
          <p:nvPr/>
        </p:nvSpPr>
        <p:spPr bwMode="auto">
          <a:xfrm>
            <a:off x="798513" y="2438400"/>
            <a:ext cx="2209800" cy="584200"/>
          </a:xfrm>
          <a:prstGeom prst="rect">
            <a:avLst/>
          </a:prstGeom>
          <a:noFill/>
          <a:ln w="9525">
            <a:noFill/>
            <a:miter lim="800000"/>
            <a:headEnd/>
            <a:tailEnd/>
          </a:ln>
        </p:spPr>
        <p:txBody>
          <a:bodyPr>
            <a:spAutoFit/>
          </a:bodyPr>
          <a:lstStyle/>
          <a:p>
            <a:pPr defTabSz="914400"/>
            <a:r>
              <a:rPr lang="en-US" altLang="zh-TW" sz="1600">
                <a:ea typeface="新細明體" pitchFamily="18" charset="-120"/>
              </a:rPr>
              <a:t>Memory module &amp; IC socket connector</a:t>
            </a:r>
          </a:p>
        </p:txBody>
      </p:sp>
      <p:sp>
        <p:nvSpPr>
          <p:cNvPr id="13319" name="Line 7"/>
          <p:cNvSpPr>
            <a:spLocks noChangeShapeType="1"/>
          </p:cNvSpPr>
          <p:nvPr/>
        </p:nvSpPr>
        <p:spPr bwMode="auto">
          <a:xfrm>
            <a:off x="2855913" y="2743200"/>
            <a:ext cx="1371600" cy="0"/>
          </a:xfrm>
          <a:prstGeom prst="line">
            <a:avLst/>
          </a:prstGeom>
          <a:noFill/>
          <a:ln w="12700">
            <a:solidFill>
              <a:srgbClr val="FF00FF"/>
            </a:solidFill>
            <a:prstDash val="lgDash"/>
            <a:round/>
            <a:headEnd/>
            <a:tailEnd type="triangle" w="med" len="med"/>
          </a:ln>
        </p:spPr>
        <p:txBody>
          <a:bodyPr/>
          <a:lstStyle/>
          <a:p>
            <a:endParaRPr lang="zh-TW" altLang="en-US"/>
          </a:p>
        </p:txBody>
      </p:sp>
      <p:sp>
        <p:nvSpPr>
          <p:cNvPr id="13320" name="Line 8"/>
          <p:cNvSpPr>
            <a:spLocks noChangeShapeType="1"/>
          </p:cNvSpPr>
          <p:nvPr/>
        </p:nvSpPr>
        <p:spPr bwMode="auto">
          <a:xfrm>
            <a:off x="3617913" y="2743200"/>
            <a:ext cx="838200" cy="457200"/>
          </a:xfrm>
          <a:prstGeom prst="line">
            <a:avLst/>
          </a:prstGeom>
          <a:noFill/>
          <a:ln w="12700">
            <a:solidFill>
              <a:srgbClr val="FF00FF"/>
            </a:solidFill>
            <a:prstDash val="lgDash"/>
            <a:round/>
            <a:headEnd/>
            <a:tailEnd type="triangle" w="med" len="med"/>
          </a:ln>
        </p:spPr>
        <p:txBody>
          <a:bodyPr/>
          <a:lstStyle/>
          <a:p>
            <a:endParaRPr lang="zh-TW" altLang="en-US"/>
          </a:p>
        </p:txBody>
      </p:sp>
      <p:sp>
        <p:nvSpPr>
          <p:cNvPr id="13321" name="Text Box 9"/>
          <p:cNvSpPr txBox="1">
            <a:spLocks noChangeArrowheads="1"/>
          </p:cNvSpPr>
          <p:nvPr/>
        </p:nvSpPr>
        <p:spPr bwMode="auto">
          <a:xfrm>
            <a:off x="798513" y="3657600"/>
            <a:ext cx="1752600" cy="830263"/>
          </a:xfrm>
          <a:prstGeom prst="rect">
            <a:avLst/>
          </a:prstGeom>
          <a:noFill/>
          <a:ln w="9525">
            <a:noFill/>
            <a:miter lim="800000"/>
            <a:headEnd/>
            <a:tailEnd/>
          </a:ln>
        </p:spPr>
        <p:txBody>
          <a:bodyPr>
            <a:spAutoFit/>
          </a:bodyPr>
          <a:lstStyle/>
          <a:p>
            <a:pPr defTabSz="914400"/>
            <a:r>
              <a:rPr lang="en-US" altLang="zh-TW" sz="1600">
                <a:ea typeface="新細明體" pitchFamily="18" charset="-120"/>
              </a:rPr>
              <a:t>Board to board/ board to wire</a:t>
            </a:r>
          </a:p>
          <a:p>
            <a:pPr defTabSz="914400"/>
            <a:r>
              <a:rPr lang="en-US" altLang="zh-TW" sz="1600">
                <a:ea typeface="新細明體" pitchFamily="18" charset="-120"/>
              </a:rPr>
              <a:t>connector</a:t>
            </a:r>
          </a:p>
        </p:txBody>
      </p:sp>
      <p:sp>
        <p:nvSpPr>
          <p:cNvPr id="13322" name="Line 10"/>
          <p:cNvSpPr>
            <a:spLocks noChangeShapeType="1"/>
          </p:cNvSpPr>
          <p:nvPr/>
        </p:nvSpPr>
        <p:spPr bwMode="auto">
          <a:xfrm flipV="1">
            <a:off x="2398713" y="3733800"/>
            <a:ext cx="2057400" cy="152400"/>
          </a:xfrm>
          <a:prstGeom prst="line">
            <a:avLst/>
          </a:prstGeom>
          <a:noFill/>
          <a:ln w="9525">
            <a:solidFill>
              <a:srgbClr val="993366"/>
            </a:solidFill>
            <a:round/>
            <a:headEnd/>
            <a:tailEnd type="triangle" w="med" len="med"/>
          </a:ln>
        </p:spPr>
        <p:txBody>
          <a:bodyPr/>
          <a:lstStyle/>
          <a:p>
            <a:endParaRPr lang="zh-TW" altLang="en-US"/>
          </a:p>
        </p:txBody>
      </p:sp>
      <p:sp>
        <p:nvSpPr>
          <p:cNvPr id="13323" name="Line 11"/>
          <p:cNvSpPr>
            <a:spLocks noChangeShapeType="1"/>
          </p:cNvSpPr>
          <p:nvPr/>
        </p:nvSpPr>
        <p:spPr bwMode="auto">
          <a:xfrm flipV="1">
            <a:off x="3084513" y="3733800"/>
            <a:ext cx="2438400" cy="457200"/>
          </a:xfrm>
          <a:prstGeom prst="line">
            <a:avLst/>
          </a:prstGeom>
          <a:noFill/>
          <a:ln w="9525">
            <a:solidFill>
              <a:srgbClr val="993366"/>
            </a:solidFill>
            <a:round/>
            <a:headEnd/>
            <a:tailEnd type="triangle" w="med" len="med"/>
          </a:ln>
        </p:spPr>
        <p:txBody>
          <a:bodyPr/>
          <a:lstStyle/>
          <a:p>
            <a:endParaRPr lang="zh-TW" altLang="en-US"/>
          </a:p>
        </p:txBody>
      </p:sp>
      <p:sp>
        <p:nvSpPr>
          <p:cNvPr id="13324" name="Line 12"/>
          <p:cNvSpPr>
            <a:spLocks noChangeShapeType="1"/>
          </p:cNvSpPr>
          <p:nvPr/>
        </p:nvSpPr>
        <p:spPr bwMode="auto">
          <a:xfrm flipV="1">
            <a:off x="3084513" y="3810000"/>
            <a:ext cx="0" cy="381000"/>
          </a:xfrm>
          <a:prstGeom prst="line">
            <a:avLst/>
          </a:prstGeom>
          <a:noFill/>
          <a:ln w="9525">
            <a:solidFill>
              <a:srgbClr val="993366"/>
            </a:solidFill>
            <a:round/>
            <a:headEnd/>
            <a:tailEnd/>
          </a:ln>
        </p:spPr>
        <p:txBody>
          <a:bodyPr/>
          <a:lstStyle/>
          <a:p>
            <a:endParaRPr lang="zh-TW" altLang="en-US"/>
          </a:p>
        </p:txBody>
      </p:sp>
      <p:sp>
        <p:nvSpPr>
          <p:cNvPr id="13325" name="Text Box 13"/>
          <p:cNvSpPr txBox="1">
            <a:spLocks noChangeArrowheads="1"/>
          </p:cNvSpPr>
          <p:nvPr/>
        </p:nvSpPr>
        <p:spPr bwMode="auto">
          <a:xfrm>
            <a:off x="4608513" y="4572000"/>
            <a:ext cx="1219200" cy="584200"/>
          </a:xfrm>
          <a:prstGeom prst="rect">
            <a:avLst/>
          </a:prstGeom>
          <a:noFill/>
          <a:ln w="9525">
            <a:noFill/>
            <a:miter lim="800000"/>
            <a:headEnd/>
            <a:tailEnd/>
          </a:ln>
        </p:spPr>
        <p:txBody>
          <a:bodyPr>
            <a:spAutoFit/>
          </a:bodyPr>
          <a:lstStyle/>
          <a:p>
            <a:pPr defTabSz="914400"/>
            <a:r>
              <a:rPr lang="en-US" altLang="zh-TW" sz="1600">
                <a:ea typeface="新細明體" pitchFamily="18" charset="-120"/>
              </a:rPr>
              <a:t>FFC-PFC connector</a:t>
            </a:r>
          </a:p>
        </p:txBody>
      </p:sp>
      <p:sp>
        <p:nvSpPr>
          <p:cNvPr id="13326" name="Line 14"/>
          <p:cNvSpPr>
            <a:spLocks noChangeShapeType="1"/>
          </p:cNvSpPr>
          <p:nvPr/>
        </p:nvSpPr>
        <p:spPr bwMode="auto">
          <a:xfrm flipV="1">
            <a:off x="5522913" y="4114800"/>
            <a:ext cx="0" cy="533400"/>
          </a:xfrm>
          <a:prstGeom prst="line">
            <a:avLst/>
          </a:prstGeom>
          <a:noFill/>
          <a:ln w="9525">
            <a:solidFill>
              <a:schemeClr val="tx1"/>
            </a:solidFill>
            <a:round/>
            <a:headEnd/>
            <a:tailEnd type="triangle" w="med" len="med"/>
          </a:ln>
        </p:spPr>
        <p:txBody>
          <a:bodyPr/>
          <a:lstStyle/>
          <a:p>
            <a:endParaRPr lang="zh-TW" altLang="en-US"/>
          </a:p>
        </p:txBody>
      </p:sp>
      <p:sp>
        <p:nvSpPr>
          <p:cNvPr id="13327" name="Oval 15"/>
          <p:cNvSpPr>
            <a:spLocks noChangeArrowheads="1"/>
          </p:cNvSpPr>
          <p:nvPr/>
        </p:nvSpPr>
        <p:spPr bwMode="auto">
          <a:xfrm>
            <a:off x="5370513" y="1447800"/>
            <a:ext cx="914400" cy="1600200"/>
          </a:xfrm>
          <a:prstGeom prst="ellipse">
            <a:avLst/>
          </a:prstGeom>
          <a:noFill/>
          <a:ln w="12700">
            <a:solidFill>
              <a:schemeClr val="accent2"/>
            </a:solidFill>
            <a:round/>
            <a:headEnd/>
            <a:tailEnd/>
          </a:ln>
        </p:spPr>
        <p:txBody>
          <a:bodyPr wrap="none" anchor="ctr"/>
          <a:lstStyle/>
          <a:p>
            <a:endParaRPr lang="zh-TW" altLang="en-US"/>
          </a:p>
        </p:txBody>
      </p:sp>
      <p:sp>
        <p:nvSpPr>
          <p:cNvPr id="13328" name="Line 16"/>
          <p:cNvSpPr>
            <a:spLocks noChangeShapeType="1"/>
          </p:cNvSpPr>
          <p:nvPr/>
        </p:nvSpPr>
        <p:spPr bwMode="auto">
          <a:xfrm>
            <a:off x="5903913" y="3962400"/>
            <a:ext cx="304800" cy="0"/>
          </a:xfrm>
          <a:prstGeom prst="line">
            <a:avLst/>
          </a:prstGeom>
          <a:noFill/>
          <a:ln w="12700">
            <a:solidFill>
              <a:schemeClr val="accent2"/>
            </a:solidFill>
            <a:round/>
            <a:headEnd/>
            <a:tailEnd type="triangle" w="med" len="med"/>
          </a:ln>
        </p:spPr>
        <p:txBody>
          <a:bodyPr/>
          <a:lstStyle/>
          <a:p>
            <a:endParaRPr lang="zh-TW" altLang="en-US"/>
          </a:p>
        </p:txBody>
      </p:sp>
      <p:sp>
        <p:nvSpPr>
          <p:cNvPr id="13329" name="Line 17"/>
          <p:cNvSpPr>
            <a:spLocks noChangeShapeType="1"/>
          </p:cNvSpPr>
          <p:nvPr/>
        </p:nvSpPr>
        <p:spPr bwMode="auto">
          <a:xfrm flipH="1" flipV="1">
            <a:off x="5903913" y="3048000"/>
            <a:ext cx="0" cy="2362200"/>
          </a:xfrm>
          <a:prstGeom prst="line">
            <a:avLst/>
          </a:prstGeom>
          <a:noFill/>
          <a:ln w="12700">
            <a:solidFill>
              <a:schemeClr val="accent2"/>
            </a:solidFill>
            <a:round/>
            <a:headEnd/>
            <a:tailEnd type="triangle" w="med" len="med"/>
          </a:ln>
        </p:spPr>
        <p:txBody>
          <a:bodyPr/>
          <a:lstStyle/>
          <a:p>
            <a:endParaRPr lang="zh-TW" altLang="en-US"/>
          </a:p>
        </p:txBody>
      </p:sp>
      <p:sp>
        <p:nvSpPr>
          <p:cNvPr id="13330" name="Line 18"/>
          <p:cNvSpPr>
            <a:spLocks noChangeShapeType="1"/>
          </p:cNvSpPr>
          <p:nvPr/>
        </p:nvSpPr>
        <p:spPr bwMode="auto">
          <a:xfrm>
            <a:off x="5903913" y="4267200"/>
            <a:ext cx="304800" cy="0"/>
          </a:xfrm>
          <a:prstGeom prst="line">
            <a:avLst/>
          </a:prstGeom>
          <a:noFill/>
          <a:ln w="12700">
            <a:solidFill>
              <a:schemeClr val="accent2"/>
            </a:solidFill>
            <a:round/>
            <a:headEnd/>
            <a:tailEnd type="triangle" w="med" len="med"/>
          </a:ln>
        </p:spPr>
        <p:txBody>
          <a:bodyPr/>
          <a:lstStyle/>
          <a:p>
            <a:endParaRPr lang="zh-TW" altLang="en-US"/>
          </a:p>
        </p:txBody>
      </p:sp>
      <p:sp>
        <p:nvSpPr>
          <p:cNvPr id="13331" name="Line 19"/>
          <p:cNvSpPr>
            <a:spLocks noChangeShapeType="1"/>
          </p:cNvSpPr>
          <p:nvPr/>
        </p:nvSpPr>
        <p:spPr bwMode="auto">
          <a:xfrm flipH="1">
            <a:off x="5675313" y="3810000"/>
            <a:ext cx="228600" cy="0"/>
          </a:xfrm>
          <a:prstGeom prst="line">
            <a:avLst/>
          </a:prstGeom>
          <a:noFill/>
          <a:ln w="12700">
            <a:solidFill>
              <a:schemeClr val="accent2"/>
            </a:solidFill>
            <a:round/>
            <a:headEnd/>
            <a:tailEnd type="triangle" w="med" len="med"/>
          </a:ln>
        </p:spPr>
        <p:txBody>
          <a:bodyPr/>
          <a:lstStyle/>
          <a:p>
            <a:endParaRPr lang="zh-TW" altLang="en-US"/>
          </a:p>
        </p:txBody>
      </p:sp>
      <p:sp>
        <p:nvSpPr>
          <p:cNvPr id="13332" name="Line 20"/>
          <p:cNvSpPr>
            <a:spLocks noChangeShapeType="1"/>
          </p:cNvSpPr>
          <p:nvPr/>
        </p:nvSpPr>
        <p:spPr bwMode="auto">
          <a:xfrm flipH="1">
            <a:off x="5599113" y="3276600"/>
            <a:ext cx="304800" cy="0"/>
          </a:xfrm>
          <a:prstGeom prst="line">
            <a:avLst/>
          </a:prstGeom>
          <a:noFill/>
          <a:ln w="12700">
            <a:solidFill>
              <a:schemeClr val="accent2"/>
            </a:solidFill>
            <a:round/>
            <a:headEnd/>
            <a:tailEnd type="triangle" w="med" len="med"/>
          </a:ln>
        </p:spPr>
        <p:txBody>
          <a:bodyPr/>
          <a:lstStyle/>
          <a:p>
            <a:endParaRPr lang="zh-TW" altLang="en-US"/>
          </a:p>
        </p:txBody>
      </p:sp>
      <p:sp>
        <p:nvSpPr>
          <p:cNvPr id="13333" name="Text Box 21"/>
          <p:cNvSpPr txBox="1">
            <a:spLocks noChangeArrowheads="1"/>
          </p:cNvSpPr>
          <p:nvPr/>
        </p:nvSpPr>
        <p:spPr bwMode="auto">
          <a:xfrm>
            <a:off x="5016500" y="5410200"/>
            <a:ext cx="1573213" cy="584200"/>
          </a:xfrm>
          <a:prstGeom prst="rect">
            <a:avLst/>
          </a:prstGeom>
          <a:noFill/>
          <a:ln w="9525">
            <a:noFill/>
            <a:miter lim="800000"/>
            <a:headEnd/>
            <a:tailEnd/>
          </a:ln>
        </p:spPr>
        <p:txBody>
          <a:bodyPr>
            <a:spAutoFit/>
          </a:bodyPr>
          <a:lstStyle/>
          <a:p>
            <a:pPr defTabSz="914400"/>
            <a:r>
              <a:rPr lang="en-US" altLang="zh-TW" sz="1600">
                <a:ea typeface="新細明體" pitchFamily="18" charset="-120"/>
              </a:rPr>
              <a:t>Backplane connectors</a:t>
            </a:r>
          </a:p>
        </p:txBody>
      </p:sp>
      <p:sp>
        <p:nvSpPr>
          <p:cNvPr id="13334" name="Oval 22"/>
          <p:cNvSpPr>
            <a:spLocks noChangeArrowheads="1"/>
          </p:cNvSpPr>
          <p:nvPr/>
        </p:nvSpPr>
        <p:spPr bwMode="auto">
          <a:xfrm>
            <a:off x="4532313" y="1447800"/>
            <a:ext cx="685800" cy="1447800"/>
          </a:xfrm>
          <a:prstGeom prst="ellipse">
            <a:avLst/>
          </a:prstGeom>
          <a:noFill/>
          <a:ln w="12700">
            <a:solidFill>
              <a:srgbClr val="800000"/>
            </a:solidFill>
            <a:round/>
            <a:headEnd/>
            <a:tailEnd/>
          </a:ln>
        </p:spPr>
        <p:txBody>
          <a:bodyPr wrap="none" anchor="ctr"/>
          <a:lstStyle/>
          <a:p>
            <a:endParaRPr lang="zh-TW" altLang="en-US"/>
          </a:p>
        </p:txBody>
      </p:sp>
      <p:sp>
        <p:nvSpPr>
          <p:cNvPr id="13335" name="Line 23"/>
          <p:cNvSpPr>
            <a:spLocks noChangeShapeType="1"/>
          </p:cNvSpPr>
          <p:nvPr/>
        </p:nvSpPr>
        <p:spPr bwMode="auto">
          <a:xfrm>
            <a:off x="3084513" y="1905000"/>
            <a:ext cx="1447800" cy="0"/>
          </a:xfrm>
          <a:prstGeom prst="line">
            <a:avLst/>
          </a:prstGeom>
          <a:noFill/>
          <a:ln w="9525">
            <a:solidFill>
              <a:schemeClr val="tx1"/>
            </a:solidFill>
            <a:round/>
            <a:headEnd/>
            <a:tailEnd type="triangle" w="med" len="med"/>
          </a:ln>
        </p:spPr>
        <p:txBody>
          <a:bodyPr/>
          <a:lstStyle/>
          <a:p>
            <a:endParaRPr lang="zh-TW" altLang="en-US"/>
          </a:p>
        </p:txBody>
      </p:sp>
      <p:sp>
        <p:nvSpPr>
          <p:cNvPr id="13336" name="Text Box 24"/>
          <p:cNvSpPr txBox="1">
            <a:spLocks noChangeArrowheads="1"/>
          </p:cNvSpPr>
          <p:nvPr/>
        </p:nvSpPr>
        <p:spPr bwMode="auto">
          <a:xfrm>
            <a:off x="1712913" y="1674813"/>
            <a:ext cx="1417637" cy="338137"/>
          </a:xfrm>
          <a:prstGeom prst="rect">
            <a:avLst/>
          </a:prstGeom>
          <a:noFill/>
          <a:ln w="9525">
            <a:noFill/>
            <a:miter lim="800000"/>
            <a:headEnd/>
            <a:tailEnd/>
          </a:ln>
        </p:spPr>
        <p:txBody>
          <a:bodyPr wrap="none">
            <a:spAutoFit/>
          </a:bodyPr>
          <a:lstStyle/>
          <a:p>
            <a:pPr defTabSz="914400"/>
            <a:r>
              <a:rPr lang="en-US" altLang="zh-TW" sz="1600">
                <a:ea typeface="新細明體" pitchFamily="18" charset="-120"/>
              </a:rPr>
              <a:t>I/O connector</a:t>
            </a:r>
          </a:p>
        </p:txBody>
      </p:sp>
      <p:sp>
        <p:nvSpPr>
          <p:cNvPr id="13337" name="Text Box 25"/>
          <p:cNvSpPr txBox="1">
            <a:spLocks noChangeArrowheads="1"/>
          </p:cNvSpPr>
          <p:nvPr/>
        </p:nvSpPr>
        <p:spPr bwMode="auto">
          <a:xfrm>
            <a:off x="7275513" y="3886200"/>
            <a:ext cx="1447800" cy="584200"/>
          </a:xfrm>
          <a:prstGeom prst="rect">
            <a:avLst/>
          </a:prstGeom>
          <a:noFill/>
          <a:ln w="9525">
            <a:noFill/>
            <a:miter lim="800000"/>
            <a:headEnd/>
            <a:tailEnd/>
          </a:ln>
        </p:spPr>
        <p:txBody>
          <a:bodyPr>
            <a:spAutoFit/>
          </a:bodyPr>
          <a:lstStyle/>
          <a:p>
            <a:pPr defTabSz="914400"/>
            <a:r>
              <a:rPr lang="en-US" altLang="zh-TW" sz="1600">
                <a:ea typeface="新細明體" pitchFamily="18" charset="-120"/>
              </a:rPr>
              <a:t>Power board connector</a:t>
            </a:r>
          </a:p>
        </p:txBody>
      </p:sp>
      <p:sp>
        <p:nvSpPr>
          <p:cNvPr id="13338" name="Line 26"/>
          <p:cNvSpPr>
            <a:spLocks noChangeShapeType="1"/>
          </p:cNvSpPr>
          <p:nvPr/>
        </p:nvSpPr>
        <p:spPr bwMode="auto">
          <a:xfrm flipV="1">
            <a:off x="7732713" y="3429000"/>
            <a:ext cx="0" cy="533400"/>
          </a:xfrm>
          <a:prstGeom prst="line">
            <a:avLst/>
          </a:prstGeom>
          <a:noFill/>
          <a:ln w="9525">
            <a:solidFill>
              <a:schemeClr val="tx1"/>
            </a:solidFill>
            <a:round/>
            <a:headEnd/>
            <a:tailEnd type="triangle" w="med" len="med"/>
          </a:ln>
        </p:spPr>
        <p:txBody>
          <a:bodyPr/>
          <a:lstStyle/>
          <a:p>
            <a:endParaRPr lang="zh-TW" altLang="en-US"/>
          </a:p>
        </p:txBody>
      </p:sp>
      <p:sp>
        <p:nvSpPr>
          <p:cNvPr id="13339" name="Line 27"/>
          <p:cNvSpPr>
            <a:spLocks noChangeShapeType="1"/>
          </p:cNvSpPr>
          <p:nvPr/>
        </p:nvSpPr>
        <p:spPr bwMode="auto">
          <a:xfrm flipH="1" flipV="1">
            <a:off x="6665913" y="3276600"/>
            <a:ext cx="914400" cy="1905000"/>
          </a:xfrm>
          <a:prstGeom prst="line">
            <a:avLst/>
          </a:prstGeom>
          <a:noFill/>
          <a:ln w="9525">
            <a:solidFill>
              <a:schemeClr val="tx1"/>
            </a:solidFill>
            <a:round/>
            <a:headEnd/>
            <a:tailEnd type="triangle" w="med" len="med"/>
          </a:ln>
        </p:spPr>
        <p:txBody>
          <a:bodyPr/>
          <a:lstStyle/>
          <a:p>
            <a:endParaRPr lang="zh-TW" altLang="en-US"/>
          </a:p>
        </p:txBody>
      </p:sp>
      <p:sp>
        <p:nvSpPr>
          <p:cNvPr id="13340" name="Text Box 28"/>
          <p:cNvSpPr txBox="1">
            <a:spLocks noChangeArrowheads="1"/>
          </p:cNvSpPr>
          <p:nvPr/>
        </p:nvSpPr>
        <p:spPr bwMode="auto">
          <a:xfrm>
            <a:off x="6818313" y="5105400"/>
            <a:ext cx="2290762" cy="830263"/>
          </a:xfrm>
          <a:prstGeom prst="rect">
            <a:avLst/>
          </a:prstGeom>
          <a:noFill/>
          <a:ln w="9525">
            <a:noFill/>
            <a:miter lim="800000"/>
            <a:headEnd/>
            <a:tailEnd/>
          </a:ln>
        </p:spPr>
        <p:txBody>
          <a:bodyPr>
            <a:spAutoFit/>
          </a:bodyPr>
          <a:lstStyle/>
          <a:p>
            <a:pPr defTabSz="914400"/>
            <a:r>
              <a:rPr lang="en-US" altLang="zh-TW" sz="1600">
                <a:ea typeface="新細明體" pitchFamily="18" charset="-120"/>
              </a:rPr>
              <a:t>Power terminals, splices, ground connecters for cables.</a:t>
            </a:r>
          </a:p>
        </p:txBody>
      </p:sp>
      <p:sp>
        <p:nvSpPr>
          <p:cNvPr id="13341" name="Text Box 29"/>
          <p:cNvSpPr txBox="1">
            <a:spLocks noChangeArrowheads="1"/>
          </p:cNvSpPr>
          <p:nvPr/>
        </p:nvSpPr>
        <p:spPr bwMode="auto">
          <a:xfrm>
            <a:off x="569913" y="6019800"/>
            <a:ext cx="2765425" cy="304800"/>
          </a:xfrm>
          <a:prstGeom prst="rect">
            <a:avLst/>
          </a:prstGeom>
          <a:noFill/>
          <a:ln w="9525">
            <a:noFill/>
            <a:miter lim="800000"/>
            <a:headEnd/>
            <a:tailEnd/>
          </a:ln>
        </p:spPr>
        <p:txBody>
          <a:bodyPr wrap="none">
            <a:spAutoFit/>
          </a:bodyPr>
          <a:lstStyle/>
          <a:p>
            <a:pPr defTabSz="914400"/>
            <a:r>
              <a:rPr lang="en-US" altLang="zh-TW" sz="1400">
                <a:ea typeface="新細明體" pitchFamily="18" charset="-120"/>
              </a:rPr>
              <a:t>Ref: https://portal.fciconnect.com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sdock_solutions_sm"/>
          <p:cNvPicPr>
            <a:picLocks noChangeAspect="1" noChangeArrowheads="1"/>
          </p:cNvPicPr>
          <p:nvPr/>
        </p:nvPicPr>
        <p:blipFill>
          <a:blip r:embed="rId2"/>
          <a:srcRect/>
          <a:stretch>
            <a:fillRect/>
          </a:stretch>
        </p:blipFill>
        <p:spPr bwMode="auto">
          <a:xfrm>
            <a:off x="6019800" y="2743200"/>
            <a:ext cx="2571750" cy="1793875"/>
          </a:xfrm>
          <a:prstGeom prst="rect">
            <a:avLst/>
          </a:prstGeom>
          <a:noFill/>
          <a:ln w="9525">
            <a:noFill/>
            <a:miter lim="800000"/>
            <a:headEnd/>
            <a:tailEnd/>
          </a:ln>
        </p:spPr>
      </p:pic>
      <p:sp>
        <p:nvSpPr>
          <p:cNvPr id="14339" name="Rectangle 2"/>
          <p:cNvSpPr>
            <a:spLocks noGrp="1"/>
          </p:cNvSpPr>
          <p:nvPr>
            <p:ph type="title"/>
          </p:nvPr>
        </p:nvSpPr>
        <p:spPr/>
        <p:txBody>
          <a:bodyPr/>
          <a:lstStyle/>
          <a:p>
            <a:r>
              <a:rPr lang="zh-TW" altLang="en-US" dirty="0" smtClean="0"/>
              <a:t>連接器在</a:t>
            </a:r>
            <a:r>
              <a:rPr lang="en-US" altLang="zh-TW" dirty="0" smtClean="0"/>
              <a:t>PC</a:t>
            </a:r>
            <a:r>
              <a:rPr lang="zh-TW" altLang="en-US" dirty="0" smtClean="0"/>
              <a:t>主機版 </a:t>
            </a:r>
            <a:r>
              <a:rPr lang="en-US" altLang="zh-TW" dirty="0" smtClean="0"/>
              <a:t>(</a:t>
            </a:r>
            <a:r>
              <a:rPr lang="zh-TW" altLang="en-US" dirty="0" smtClean="0"/>
              <a:t>範例</a:t>
            </a:r>
            <a:r>
              <a:rPr lang="en-US" altLang="zh-TW" dirty="0" smtClean="0"/>
              <a:t>)</a:t>
            </a:r>
            <a:endParaRPr lang="zh-TW" altLang="en-US" dirty="0" smtClean="0"/>
          </a:p>
        </p:txBody>
      </p:sp>
      <p:sp>
        <p:nvSpPr>
          <p:cNvPr id="14340" name="Rectangle 3"/>
          <p:cNvSpPr>
            <a:spLocks noGrp="1"/>
          </p:cNvSpPr>
          <p:nvPr>
            <p:ph idx="1"/>
          </p:nvPr>
        </p:nvSpPr>
        <p:spPr>
          <a:xfrm>
            <a:off x="827088" y="3861048"/>
            <a:ext cx="7489825" cy="2231776"/>
          </a:xfrm>
        </p:spPr>
        <p:txBody>
          <a:bodyPr/>
          <a:lstStyle/>
          <a:p>
            <a:r>
              <a:rPr lang="zh-TW" altLang="en-US" dirty="0" smtClean="0"/>
              <a:t>應用產品</a:t>
            </a:r>
          </a:p>
          <a:p>
            <a:pPr lvl="1"/>
            <a:r>
              <a:rPr lang="zh-TW" altLang="en-US" dirty="0" smtClean="0"/>
              <a:t>電子通訊 </a:t>
            </a:r>
          </a:p>
          <a:p>
            <a:pPr lvl="2"/>
            <a:r>
              <a:rPr lang="zh-TW" altLang="en-US" dirty="0" smtClean="0"/>
              <a:t>集線器</a:t>
            </a:r>
            <a:r>
              <a:rPr lang="en-US" altLang="zh-TW" dirty="0" smtClean="0"/>
              <a:t>(Hubs), </a:t>
            </a:r>
            <a:r>
              <a:rPr lang="zh-TW" altLang="en-US" dirty="0" smtClean="0"/>
              <a:t>路由器</a:t>
            </a:r>
            <a:r>
              <a:rPr lang="en-US" altLang="zh-TW" dirty="0" smtClean="0"/>
              <a:t>(Routers), </a:t>
            </a:r>
            <a:r>
              <a:rPr lang="zh-TW" altLang="en-US" dirty="0" smtClean="0"/>
              <a:t>和交換式集線器</a:t>
            </a:r>
            <a:r>
              <a:rPr lang="en-US" altLang="zh-TW" dirty="0" smtClean="0"/>
              <a:t>(Switches) </a:t>
            </a:r>
          </a:p>
          <a:p>
            <a:pPr lvl="2"/>
            <a:r>
              <a:rPr lang="zh-TW" altLang="en-US" dirty="0" smtClean="0"/>
              <a:t>中平面或主機電路板上的外插卡槽 </a:t>
            </a:r>
          </a:p>
          <a:p>
            <a:pPr lvl="1"/>
            <a:r>
              <a:rPr lang="zh-TW" altLang="en-US" dirty="0" smtClean="0"/>
              <a:t>電腦伺服器 </a:t>
            </a:r>
          </a:p>
          <a:p>
            <a:pPr lvl="2"/>
            <a:r>
              <a:rPr lang="zh-TW" altLang="en-US" dirty="0" smtClean="0"/>
              <a:t>企業和刀鋒伺服器 </a:t>
            </a:r>
          </a:p>
          <a:p>
            <a:endParaRPr lang="zh-TW" altLang="en-US" dirty="0" smtClean="0"/>
          </a:p>
        </p:txBody>
      </p:sp>
      <p:sp>
        <p:nvSpPr>
          <p:cNvPr id="14341" name="Text Box 5"/>
          <p:cNvSpPr txBox="1">
            <a:spLocks noChangeArrowheads="1"/>
          </p:cNvSpPr>
          <p:nvPr/>
        </p:nvSpPr>
        <p:spPr bwMode="auto">
          <a:xfrm>
            <a:off x="947738" y="6165850"/>
            <a:ext cx="2616200" cy="338137"/>
          </a:xfrm>
          <a:prstGeom prst="rect">
            <a:avLst/>
          </a:prstGeom>
          <a:noFill/>
          <a:ln w="9525">
            <a:noFill/>
            <a:miter lim="800000"/>
            <a:headEnd/>
            <a:tailEnd/>
          </a:ln>
        </p:spPr>
        <p:txBody>
          <a:bodyPr wrap="none">
            <a:spAutoFit/>
          </a:bodyPr>
          <a:lstStyle/>
          <a:p>
            <a:pPr defTabSz="914400"/>
            <a:r>
              <a:rPr lang="en-US" altLang="zh-TW" sz="1600" dirty="0">
                <a:ea typeface="新細明體" pitchFamily="18" charset="-120"/>
              </a:rPr>
              <a:t>Ref: http://www.molex.com</a:t>
            </a:r>
          </a:p>
        </p:txBody>
      </p:sp>
      <p:pic>
        <p:nvPicPr>
          <p:cNvPr id="14342" name="Picture 6"/>
          <p:cNvPicPr>
            <a:picLocks noChangeAspect="1" noChangeArrowheads="1"/>
          </p:cNvPicPr>
          <p:nvPr/>
        </p:nvPicPr>
        <p:blipFill>
          <a:blip r:embed="rId3"/>
          <a:srcRect/>
          <a:stretch>
            <a:fillRect/>
          </a:stretch>
        </p:blipFill>
        <p:spPr bwMode="auto">
          <a:xfrm>
            <a:off x="914400" y="1371600"/>
            <a:ext cx="7170738"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en-US" dirty="0" smtClean="0"/>
              <a:t>產品及模具開發流程與分工介紹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zh-TW" altLang="en-US" dirty="0" smtClean="0"/>
              <a:t>連接器發展趨勢與挑戰 </a:t>
            </a:r>
            <a:r>
              <a:rPr lang="en-US" altLang="zh-TW" dirty="0" smtClean="0"/>
              <a:t>(</a:t>
            </a:r>
            <a:r>
              <a:rPr lang="zh-TW" altLang="en-US" dirty="0" smtClean="0"/>
              <a:t>範例</a:t>
            </a:r>
            <a:r>
              <a:rPr lang="en-US" altLang="zh-TW" dirty="0" smtClean="0"/>
              <a:t>)</a:t>
            </a:r>
            <a:endParaRPr lang="zh-TW" altLang="en-US" dirty="0" smtClean="0"/>
          </a:p>
        </p:txBody>
      </p:sp>
      <p:sp>
        <p:nvSpPr>
          <p:cNvPr id="16387" name="內容版面配置區 2"/>
          <p:cNvSpPr>
            <a:spLocks noGrp="1"/>
          </p:cNvSpPr>
          <p:nvPr>
            <p:ph idx="1"/>
          </p:nvPr>
        </p:nvSpPr>
        <p:spPr/>
        <p:txBody>
          <a:bodyPr/>
          <a:lstStyle/>
          <a:p>
            <a:r>
              <a:rPr lang="zh-TW" altLang="en-US" dirty="0" smtClean="0"/>
              <a:t>發展趨勢</a:t>
            </a:r>
          </a:p>
          <a:p>
            <a:pPr lvl="1"/>
            <a:r>
              <a:rPr lang="zh-TW" altLang="en-US" dirty="0" smtClean="0"/>
              <a:t>小型、薄型化</a:t>
            </a:r>
          </a:p>
          <a:p>
            <a:pPr lvl="2"/>
            <a:r>
              <a:rPr lang="zh-TW" altLang="en-US" dirty="0" smtClean="0"/>
              <a:t>應用於行動電話或攜帶式產品之規格越來越小</a:t>
            </a:r>
          </a:p>
          <a:p>
            <a:pPr lvl="1">
              <a:buNone/>
            </a:pPr>
            <a:endParaRPr lang="zh-TW" altLang="en-US" dirty="0" smtClean="0"/>
          </a:p>
          <a:p>
            <a:pPr lvl="1"/>
            <a:endParaRPr lang="zh-TW" altLang="en-US" dirty="0" smtClean="0"/>
          </a:p>
          <a:p>
            <a:r>
              <a:rPr lang="zh-TW" altLang="en-US" dirty="0" smtClean="0"/>
              <a:t>面臨挑戰</a:t>
            </a:r>
          </a:p>
          <a:p>
            <a:pPr lvl="1"/>
            <a:r>
              <a:rPr lang="zh-TW" altLang="en-US" dirty="0" smtClean="0"/>
              <a:t>尺寸精度</a:t>
            </a:r>
          </a:p>
          <a:p>
            <a:pPr lvl="2"/>
            <a:r>
              <a:rPr lang="zh-TW" altLang="en-US" dirty="0" smtClean="0"/>
              <a:t>肉薄導致流動殘留應力造成變形更嚴重</a:t>
            </a:r>
          </a:p>
          <a:p>
            <a:pPr lvl="1"/>
            <a:endParaRPr lang="zh-TW" alt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zh-TW" altLang="en-US" dirty="0" smtClean="0"/>
              <a:t>常見問題 </a:t>
            </a:r>
            <a:r>
              <a:rPr lang="en-US" altLang="zh-TW" dirty="0" smtClean="0"/>
              <a:t>(</a:t>
            </a:r>
            <a:r>
              <a:rPr lang="zh-TW" altLang="en-US" dirty="0" smtClean="0"/>
              <a:t>範例</a:t>
            </a:r>
            <a:r>
              <a:rPr lang="en-US" altLang="zh-TW" dirty="0" smtClean="0"/>
              <a:t>)</a:t>
            </a:r>
            <a:endParaRPr lang="zh-TW" altLang="en-US" dirty="0" smtClean="0"/>
          </a:p>
        </p:txBody>
      </p:sp>
      <p:sp>
        <p:nvSpPr>
          <p:cNvPr id="17411" name="Rectangle 3"/>
          <p:cNvSpPr>
            <a:spLocks noGrp="1" noChangeArrowheads="1"/>
          </p:cNvSpPr>
          <p:nvPr>
            <p:ph idx="1"/>
          </p:nvPr>
        </p:nvSpPr>
        <p:spPr/>
        <p:txBody>
          <a:bodyPr/>
          <a:lstStyle/>
          <a:p>
            <a:r>
              <a:rPr lang="zh-TW" altLang="en-US" smtClean="0"/>
              <a:t>不平衡流動</a:t>
            </a:r>
          </a:p>
          <a:p>
            <a:r>
              <a:rPr lang="zh-TW" altLang="en-US" smtClean="0"/>
              <a:t>縫合線</a:t>
            </a:r>
          </a:p>
          <a:p>
            <a:r>
              <a:rPr lang="zh-TW" altLang="en-US" smtClean="0"/>
              <a:t>燒焦</a:t>
            </a:r>
          </a:p>
          <a:p>
            <a:r>
              <a:rPr lang="zh-TW" altLang="en-US" smtClean="0"/>
              <a:t>裂痕</a:t>
            </a:r>
          </a:p>
          <a:p>
            <a:r>
              <a:rPr lang="zh-TW" altLang="en-US" smtClean="0"/>
              <a:t>翹曲變形</a:t>
            </a:r>
          </a:p>
          <a:p>
            <a:r>
              <a:rPr lang="zh-TW" altLang="en-US" smtClean="0"/>
              <a:t>材料問題</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封面標題/內頁">
  <a:themeElements>
    <a:clrScheme name="Moldex3D-2010">
      <a:dk1>
        <a:sysClr val="windowText" lastClr="000000"/>
      </a:dk1>
      <a:lt1>
        <a:sysClr val="window" lastClr="FFFFFF"/>
      </a:lt1>
      <a:dk2>
        <a:srgbClr val="C71709"/>
      </a:dk2>
      <a:lt2>
        <a:srgbClr val="FFFFFF"/>
      </a:lt2>
      <a:accent1>
        <a:srgbClr val="38537D"/>
      </a:accent1>
      <a:accent2>
        <a:srgbClr val="2B74B5"/>
      </a:accent2>
      <a:accent3>
        <a:srgbClr val="55A9CF"/>
      </a:accent3>
      <a:accent4>
        <a:srgbClr val="7D59A2"/>
      </a:accent4>
      <a:accent5>
        <a:srgbClr val="F29A28"/>
      </a:accent5>
      <a:accent6>
        <a:srgbClr val="80A92F"/>
      </a:accent6>
      <a:hlink>
        <a:srgbClr val="5B708F"/>
      </a:hlink>
      <a:folHlink>
        <a:srgbClr val="888888"/>
      </a:folHlink>
    </a:clrScheme>
    <a:fontScheme name="Moldex3D-2010">
      <a:majorFont>
        <a:latin typeface="Arial Bold"/>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副標頁">
  <a:themeElements>
    <a:clrScheme name="自訂 3">
      <a:dk1>
        <a:sysClr val="windowText" lastClr="000000"/>
      </a:dk1>
      <a:lt1>
        <a:sysClr val="window" lastClr="FFFFFF"/>
      </a:lt1>
      <a:dk2>
        <a:srgbClr val="C7161E"/>
      </a:dk2>
      <a:lt2>
        <a:srgbClr val="FFFFFF"/>
      </a:lt2>
      <a:accent1>
        <a:srgbClr val="38537D"/>
      </a:accent1>
      <a:accent2>
        <a:srgbClr val="2B74B5"/>
      </a:accent2>
      <a:accent3>
        <a:srgbClr val="50ABD2"/>
      </a:accent3>
      <a:accent4>
        <a:srgbClr val="7D59A2"/>
      </a:accent4>
      <a:accent5>
        <a:srgbClr val="F29A28"/>
      </a:accent5>
      <a:accent6>
        <a:srgbClr val="80A92F"/>
      </a:accent6>
      <a:hlink>
        <a:srgbClr val="5B708F"/>
      </a:hlink>
      <a:folHlink>
        <a:srgbClr val="888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封底">
  <a:themeElements>
    <a:clrScheme name="自訂 4">
      <a:dk1>
        <a:sysClr val="windowText" lastClr="000000"/>
      </a:dk1>
      <a:lt1>
        <a:sysClr val="window" lastClr="FFFFFF"/>
      </a:lt1>
      <a:dk2>
        <a:srgbClr val="C7161E"/>
      </a:dk2>
      <a:lt2>
        <a:srgbClr val="FFFFFF"/>
      </a:lt2>
      <a:accent1>
        <a:srgbClr val="38537D"/>
      </a:accent1>
      <a:accent2>
        <a:srgbClr val="2B74B5"/>
      </a:accent2>
      <a:accent3>
        <a:srgbClr val="50ABD2"/>
      </a:accent3>
      <a:accent4>
        <a:srgbClr val="7D59A2"/>
      </a:accent4>
      <a:accent5>
        <a:srgbClr val="F29A28"/>
      </a:accent5>
      <a:accent6>
        <a:srgbClr val="80A92F"/>
      </a:accent6>
      <a:hlink>
        <a:srgbClr val="5B708F"/>
      </a:hlink>
      <a:folHlink>
        <a:srgbClr val="888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Moldex3D RD Template</Template>
  <TotalTime>848</TotalTime>
  <Words>1213</Words>
  <Application>Microsoft Office PowerPoint</Application>
  <PresentationFormat>如螢幕大小 (4:3)</PresentationFormat>
  <Paragraphs>223</Paragraphs>
  <Slides>37</Slides>
  <Notes>2</Notes>
  <HiddenSlides>0</HiddenSlides>
  <MMClips>0</MMClips>
  <ScaleCrop>false</ScaleCrop>
  <HeadingPairs>
    <vt:vector size="6" baseType="variant">
      <vt:variant>
        <vt:lpstr>佈景主題</vt:lpstr>
      </vt:variant>
      <vt:variant>
        <vt:i4>3</vt:i4>
      </vt:variant>
      <vt:variant>
        <vt:lpstr>內嵌 OLE 伺服程式</vt:lpstr>
      </vt:variant>
      <vt:variant>
        <vt:i4>2</vt:i4>
      </vt:variant>
      <vt:variant>
        <vt:lpstr>投影片標題</vt:lpstr>
      </vt:variant>
      <vt:variant>
        <vt:i4>37</vt:i4>
      </vt:variant>
    </vt:vector>
  </HeadingPairs>
  <TitlesOfParts>
    <vt:vector size="42" baseType="lpstr">
      <vt:lpstr>1_封面標題/內頁</vt:lpstr>
      <vt:lpstr>2_副標頁</vt:lpstr>
      <vt:lpstr>3_封底</vt:lpstr>
      <vt:lpstr>Worksheet</vt:lpstr>
      <vt:lpstr>圖表</vt:lpstr>
      <vt:lpstr>Moldex3D於連結器產品開發之應用 (範例)</vt:lpstr>
      <vt:lpstr>目錄</vt:lpstr>
      <vt:lpstr>公司/學校、產業、產品介紹</vt:lpstr>
      <vt:lpstr>連接器應用之範疇 (範例)</vt:lpstr>
      <vt:lpstr>連接器在個人電腦 (範例)</vt:lpstr>
      <vt:lpstr>連接器在PC主機版 (範例)</vt:lpstr>
      <vt:lpstr>產品及模具開發流程與分工介紹</vt:lpstr>
      <vt:lpstr>連接器發展趨勢與挑戰 (範例)</vt:lpstr>
      <vt:lpstr>常見問題 (範例)</vt:lpstr>
      <vt:lpstr>CAE導入源由 (範例)</vt:lpstr>
      <vt:lpstr>CAE導入源由 (範例)</vt:lpstr>
      <vt:lpstr>模流分析應用流程 (範例)</vt:lpstr>
      <vt:lpstr>設變方向與考量 (範例)</vt:lpstr>
      <vt:lpstr>Moldex3D應用成功案例分享</vt:lpstr>
      <vt:lpstr>案例背景介紹</vt:lpstr>
      <vt:lpstr>網格模型</vt:lpstr>
      <vt:lpstr>流道配置 (範例) </vt:lpstr>
      <vt:lpstr>冷卻水路設計 (範例)</vt:lpstr>
      <vt:lpstr>原始設計分析與結果判讀 (範例)</vt:lpstr>
      <vt:lpstr>內容</vt:lpstr>
      <vt:lpstr>問題產品說明</vt:lpstr>
      <vt:lpstr>原始設計分析結果 - 流動波前 (Fill: 50%)</vt:lpstr>
      <vt:lpstr>原始設計分析結果 - 保壓分析 &amp; 溫度分佈</vt:lpstr>
      <vt:lpstr>原始設計分析結果 - 冷卻分析</vt:lpstr>
      <vt:lpstr>模擬結果比對 - 翹曲分析 / Y 軸向變形量</vt:lpstr>
      <vt:lpstr>分析重點整理</vt:lpstr>
      <vt:lpstr>設變之方向與模擬執行 (範例)</vt:lpstr>
      <vt:lpstr>設變的方向與原因說明 (範例)</vt:lpstr>
      <vt:lpstr>設變前後之比對: 翹曲變型之改善 (範例)</vt:lpstr>
      <vt:lpstr>設變前後之比對  </vt:lpstr>
      <vt:lpstr>設變前後之比對: 平坦度變形量 (範例)</vt:lpstr>
      <vt:lpstr>改善後的模擬結果與生產成品的比對</vt:lpstr>
      <vt:lpstr>Moldex3D應用之成效 (範例)</vt:lpstr>
      <vt:lpstr>效益分析與未來應用</vt:lpstr>
      <vt:lpstr>Moldex3D應用價值分享與效益分析 (範例)</vt:lpstr>
      <vt:lpstr>Moldex3D未來應用及方向</vt:lpstr>
      <vt:lpstr>投影片 37</vt:lpstr>
    </vt:vector>
  </TitlesOfParts>
  <Company>CoreTech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Moldex3D - Molding Innovation</dc:title>
  <dc:creator>joanneho</dc:creator>
  <cp:lastModifiedBy>joanneho</cp:lastModifiedBy>
  <cp:revision>76</cp:revision>
  <dcterms:created xsi:type="dcterms:W3CDTF">2011-11-02T01:05:34Z</dcterms:created>
  <dcterms:modified xsi:type="dcterms:W3CDTF">2013-07-26T08:48:12Z</dcterms:modified>
</cp:coreProperties>
</file>