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4" r:id="rId5"/>
    <p:sldMasterId id="2147483658" r:id="rId6"/>
  </p:sldMasterIdLst>
  <p:notesMasterIdLst>
    <p:notesMasterId r:id="rId34"/>
  </p:notesMasterIdLst>
  <p:handoutMasterIdLst>
    <p:handoutMasterId r:id="rId35"/>
  </p:handoutMasterIdLst>
  <p:sldIdLst>
    <p:sldId id="423" r:id="rId7"/>
    <p:sldId id="424" r:id="rId8"/>
    <p:sldId id="428" r:id="rId9"/>
    <p:sldId id="418" r:id="rId10"/>
    <p:sldId id="427" r:id="rId11"/>
    <p:sldId id="429" r:id="rId12"/>
    <p:sldId id="437" r:id="rId13"/>
    <p:sldId id="438" r:id="rId14"/>
    <p:sldId id="439" r:id="rId15"/>
    <p:sldId id="421" r:id="rId16"/>
    <p:sldId id="456" r:id="rId17"/>
    <p:sldId id="426" r:id="rId18"/>
    <p:sldId id="431" r:id="rId19"/>
    <p:sldId id="432" r:id="rId20"/>
    <p:sldId id="454" r:id="rId21"/>
    <p:sldId id="455" r:id="rId22"/>
    <p:sldId id="435" r:id="rId23"/>
    <p:sldId id="445" r:id="rId24"/>
    <p:sldId id="451" r:id="rId25"/>
    <p:sldId id="452" r:id="rId26"/>
    <p:sldId id="457" r:id="rId27"/>
    <p:sldId id="450" r:id="rId28"/>
    <p:sldId id="436" r:id="rId29"/>
    <p:sldId id="446" r:id="rId30"/>
    <p:sldId id="458" r:id="rId31"/>
    <p:sldId id="448" r:id="rId32"/>
    <p:sldId id="419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F08501"/>
    <a:srgbClr val="C42B05"/>
    <a:srgbClr val="C32B07"/>
    <a:srgbClr val="205788"/>
    <a:srgbClr val="595959"/>
    <a:srgbClr val="F29A28"/>
    <a:srgbClr val="E8E9EC"/>
    <a:srgbClr val="CED1D7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9" autoAdjust="0"/>
    <p:restoredTop sz="91734" autoAdjust="0"/>
  </p:normalViewPr>
  <p:slideViewPr>
    <p:cSldViewPr snapToObjects="1">
      <p:cViewPr>
        <p:scale>
          <a:sx n="100" d="100"/>
          <a:sy n="100" d="100"/>
        </p:scale>
        <p:origin x="-16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0E278F3-2CDA-4168-8D24-D81045EF8402}" type="datetime1">
              <a:rPr lang="zh-TW" altLang="en-US"/>
              <a:pPr>
                <a:defRPr/>
              </a:pPr>
              <a:t>2015/2/17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CD77EA0-1829-4B0A-B1A1-30D3D17989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5154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fld id="{EDCBFFA1-D250-4A9C-B8FE-353D4F9D512F}" type="datetime1">
              <a:rPr lang="en-US" altLang="zh-TW"/>
              <a:pPr>
                <a:defRPr/>
              </a:pPr>
              <a:t>2/17/2015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fld id="{2965780D-C622-4C8B-989D-06AC234CDA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598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605181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b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07620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11936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04260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424903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387490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101954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66021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9045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919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面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660232" y="5877272"/>
            <a:ext cx="2016224" cy="550912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altLang="en-US" sz="1400" b="1" kern="1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微軟正黑體" pitchFamily="34" charset="-120"/>
                <a:cs typeface="ＭＳ Ｐゴシック" pitchFamily="-65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215108" y="2967087"/>
            <a:ext cx="4824536" cy="1470025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4446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封面(CONFIDENTIAL字樣)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 userDrawn="1"/>
        </p:nvSpPr>
        <p:spPr bwMode="auto">
          <a:xfrm>
            <a:off x="611560" y="5727026"/>
            <a:ext cx="1800200" cy="36004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en-US" altLang="zh-TW" sz="1600" b="1" dirty="0" smtClean="0">
                <a:solidFill>
                  <a:srgbClr val="C42B05"/>
                </a:solidFill>
                <a:latin typeface="Tahoma" pitchFamily="34" charset="0"/>
                <a:cs typeface="Tahoma" pitchFamily="34" charset="0"/>
              </a:rPr>
              <a:t>CONFIDENTIAL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660232" y="5877272"/>
            <a:ext cx="2016224" cy="550912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altLang="en-US" sz="1400" b="1" kern="1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微軟正黑體" pitchFamily="34" charset="-120"/>
                <a:cs typeface="ＭＳ Ｐゴシック" pitchFamily="-65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215108" y="2967087"/>
            <a:ext cx="4824536" cy="1470025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9743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-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0"/>
          </p:nvPr>
        </p:nvSpPr>
        <p:spPr>
          <a:xfrm>
            <a:off x="827584" y="940514"/>
            <a:ext cx="7560000" cy="4608000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77786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-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3709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單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單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雙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755650" y="2164204"/>
            <a:ext cx="6337300" cy="1143000"/>
          </a:xfrm>
        </p:spPr>
        <p:txBody>
          <a:bodyPr anchor="b"/>
          <a:lstStyle>
            <a:lvl1pPr>
              <a:defRPr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內容版面配置區 4"/>
          <p:cNvSpPr>
            <a:spLocks noGrp="1"/>
          </p:cNvSpPr>
          <p:nvPr>
            <p:ph sz="quarter" idx="10"/>
          </p:nvPr>
        </p:nvSpPr>
        <p:spPr>
          <a:xfrm>
            <a:off x="755650" y="3325710"/>
            <a:ext cx="6337300" cy="801687"/>
          </a:xfrm>
          <a:prstGeom prst="rect">
            <a:avLst/>
          </a:prstGeo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zh-TW" altLang="en-US" sz="2400" b="1" kern="1200" baseline="0" dirty="0" smtClean="0">
                <a:solidFill>
                  <a:srgbClr val="C32B07"/>
                </a:solidFill>
                <a:latin typeface="Arial" pitchFamily="34" charset="0"/>
                <a:ea typeface="微軟正黑體" pitchFamily="34" charset="-120"/>
                <a:cs typeface="Arial Bold" pitchFamily="34" charset="0"/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49895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內頁-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0"/>
          </p:nvPr>
        </p:nvSpPr>
        <p:spPr>
          <a:xfrm>
            <a:off x="827584" y="940514"/>
            <a:ext cx="756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7778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90575" y="116632"/>
            <a:ext cx="5978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>
          <a:xfrm>
            <a:off x="84138" y="6525344"/>
            <a:ext cx="742950" cy="1889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1CFF515-C5D5-43F1-AC63-EB825BB27702}" type="slidenum">
              <a:rPr kumimoji="0" lang="en-US" altLang="zh-TW" sz="900" smtClean="0">
                <a:solidFill>
                  <a:prstClr val="black"/>
                </a:solidFill>
                <a:latin typeface="Arial" pitchFamily="34" charset="0"/>
                <a:ea typeface="Arial Unicode MS" pitchFamily="34" charset="-12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900" dirty="0">
              <a:solidFill>
                <a:prstClr val="black"/>
              </a:solidFill>
              <a:latin typeface="Arial" pitchFamily="34" charset="0"/>
              <a:ea typeface="Arial Unicode MS" pitchFamily="34" charset="-12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943150"/>
            <a:ext cx="75613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5627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>
              <a:lumMod val="95000"/>
              <a:lumOff val="5000"/>
            </a:schemeClr>
          </a:solidFill>
          <a:latin typeface="Arial" pitchFamily="34" charset="0"/>
          <a:ea typeface="微軟正黑體" pitchFamily="34" charset="-120"/>
          <a:cs typeface="ＭＳ Ｐゴシック" pitchFamily="34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微軟正黑體" pitchFamily="34" charset="-120"/>
          <a:cs typeface="ＭＳ Ｐゴシック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微軟正黑體" pitchFamily="34" charset="-120"/>
          <a:cs typeface="ＭＳ Ｐゴシック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微軟正黑體" pitchFamily="34" charset="-120"/>
          <a:cs typeface="ＭＳ Ｐゴシック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微軟正黑體" pitchFamily="34" charset="-120"/>
          <a:cs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&gt;"/>
        <a:defRPr lang="zh-TW" altLang="en-US" sz="2000" b="1" kern="1200" dirty="0">
          <a:solidFill>
            <a:srgbClr val="595959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1pPr>
      <a:lvl2pPr marL="742950" indent="-28575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b="1" kern="1200">
          <a:solidFill>
            <a:srgbClr val="205788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b="1" kern="1200">
          <a:solidFill>
            <a:srgbClr val="205788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3pPr>
      <a:lvl4pPr marL="1600200" indent="-2286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1600" b="1" kern="1200">
          <a:solidFill>
            <a:srgbClr val="C42B05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4pPr>
      <a:lvl5pPr marL="2057400" indent="-2286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»"/>
        <a:defRPr sz="1600" b="1" kern="1200">
          <a:solidFill>
            <a:srgbClr val="C42B05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755650" y="2646040"/>
            <a:ext cx="6337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1">
              <a:lumMod val="95000"/>
              <a:lumOff val="5000"/>
            </a:schemeClr>
          </a:solidFill>
          <a:latin typeface="Arial" pitchFamily="34" charset="0"/>
          <a:ea typeface="微軟正黑體" pitchFamily="34" charset="-120"/>
          <a:cs typeface="Arial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old" charset="0"/>
          <a:ea typeface="Arial Unicode MS" pitchFamily="34" charset="-120"/>
          <a:cs typeface="Arial Unicode MS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old" charset="0"/>
          <a:ea typeface="Arial Unicode MS" pitchFamily="34" charset="-120"/>
          <a:cs typeface="Arial Unicode MS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old" charset="0"/>
          <a:ea typeface="Arial Unicode MS" pitchFamily="34" charset="-120"/>
          <a:cs typeface="Arial Unicode MS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old" charset="0"/>
          <a:ea typeface="Arial Unicode MS" pitchFamily="34" charset="-120"/>
          <a:cs typeface="Arial Unicode MS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TW" altLang="en-US" sz="3000" b="1" kern="1200" dirty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微軟正黑體" pitchFamily="34" charset="-120"/>
          <a:cs typeface="Arial Bold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580112" y="5877272"/>
            <a:ext cx="3096344" cy="550912"/>
          </a:xfrm>
        </p:spPr>
        <p:txBody>
          <a:bodyPr/>
          <a:lstStyle/>
          <a:p>
            <a:r>
              <a:rPr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姓名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公司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單位名稱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作品名稱</a:t>
            </a:r>
            <a:r>
              <a:rPr lang="en-GB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3200" dirty="0" smtClean="0">
                <a:cs typeface="Arial" pitchFamily="34" charset="0"/>
              </a:rPr>
              <a:t>PART III: </a:t>
            </a:r>
            <a:r>
              <a:rPr lang="zh-TW" altLang="en-US" sz="3200" dirty="0" smtClean="0">
                <a:cs typeface="Arial" pitchFamily="34" charset="0"/>
              </a:rPr>
              <a:t>產品介紹</a:t>
            </a:r>
            <a:endParaRPr lang="en-US" altLang="zh-TW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1159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zh-TW" altLang="en-US" dirty="0" smtClean="0"/>
              <a:t>產品及模具開發流程與分工介紹</a:t>
            </a:r>
            <a:endParaRPr lang="zh-TW" altLang="en-US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建議使用流程圖來呈現產品開發</a:t>
            </a:r>
            <a:r>
              <a:rPr lang="zh-TW" altLang="en-US" b="0" smtClean="0"/>
              <a:t>流程及分工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zh-TW" altLang="en-US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產品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sz="1800" dirty="0" smtClean="0"/>
              <a:t>產品件名稱</a:t>
            </a:r>
            <a:r>
              <a:rPr lang="en-US" altLang="zh-TW" sz="1800" dirty="0" smtClean="0"/>
              <a:t>:</a:t>
            </a:r>
          </a:p>
          <a:p>
            <a:pPr>
              <a:buNone/>
            </a:pPr>
            <a:endParaRPr lang="en-US" altLang="zh-TW" sz="1800" dirty="0" smtClean="0"/>
          </a:p>
          <a:p>
            <a:r>
              <a:rPr lang="zh-TW" altLang="en-US" sz="1800" dirty="0" smtClean="0"/>
              <a:t>產品尺寸</a:t>
            </a:r>
          </a:p>
          <a:p>
            <a:pPr lvl="1"/>
            <a:r>
              <a:rPr lang="zh-TW" altLang="en-US" dirty="0" smtClean="0"/>
              <a:t>長：</a:t>
            </a:r>
            <a:r>
              <a:rPr lang="en-US" altLang="zh-TW" dirty="0" smtClean="0"/>
              <a:t> mm</a:t>
            </a:r>
          </a:p>
          <a:p>
            <a:pPr lvl="1"/>
            <a:r>
              <a:rPr lang="zh-TW" altLang="en-US" dirty="0" smtClean="0"/>
              <a:t>寬： </a:t>
            </a:r>
            <a:r>
              <a:rPr lang="en-US" altLang="zh-TW" dirty="0" smtClean="0"/>
              <a:t>mm</a:t>
            </a:r>
          </a:p>
          <a:p>
            <a:pPr lvl="1"/>
            <a:r>
              <a:rPr lang="zh-TW" altLang="en-US" dirty="0" smtClean="0"/>
              <a:t>高：</a:t>
            </a:r>
            <a:r>
              <a:rPr lang="en-US" altLang="zh-TW" dirty="0" smtClean="0"/>
              <a:t> mm</a:t>
            </a:r>
          </a:p>
          <a:p>
            <a:pPr lvl="1"/>
            <a:r>
              <a:rPr lang="zh-TW" altLang="en-US" dirty="0" smtClean="0"/>
              <a:t>厚度：</a:t>
            </a:r>
            <a:r>
              <a:rPr lang="en-US" altLang="zh-TW" dirty="0" smtClean="0"/>
              <a:t>  mm</a:t>
            </a:r>
          </a:p>
          <a:p>
            <a:pPr lvl="1"/>
            <a:endParaRPr lang="en-US" altLang="zh-TW" sz="1600" dirty="0" smtClean="0"/>
          </a:p>
          <a:p>
            <a:r>
              <a:rPr lang="zh-TW" altLang="en-US" dirty="0" smtClean="0"/>
              <a:t>網格模型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網格型態</a:t>
            </a:r>
          </a:p>
          <a:p>
            <a:pPr lvl="1"/>
            <a:r>
              <a:rPr lang="zh-TW" altLang="en-US" dirty="0" smtClean="0"/>
              <a:t>總網格數</a:t>
            </a:r>
            <a:r>
              <a:rPr lang="en-US" altLang="zh-TW" dirty="0" smtClean="0"/>
              <a:t> </a:t>
            </a:r>
            <a:endParaRPr lang="en-US" altLang="zh-TW" sz="1800" dirty="0" smtClean="0"/>
          </a:p>
          <a:p>
            <a:pPr>
              <a:spcBef>
                <a:spcPts val="1800"/>
              </a:spcBef>
              <a:buNone/>
            </a:pPr>
            <a:endParaRPr lang="en-US" altLang="zh-TW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流道配置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冷卻水路設計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材料分析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成型條件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zh-TW" altLang="en-US" dirty="0" smtClean="0"/>
              <a:t>充填時間：</a:t>
            </a:r>
            <a:r>
              <a:rPr lang="en-US" altLang="zh-TW" dirty="0" smtClean="0"/>
              <a:t> Sec</a:t>
            </a:r>
          </a:p>
          <a:p>
            <a:pPr lvl="1"/>
            <a:r>
              <a:rPr lang="zh-TW" altLang="en-US" dirty="0" smtClean="0"/>
              <a:t>熔膠溫度： </a:t>
            </a:r>
            <a:r>
              <a:rPr lang="en-US" altLang="zh-TW" dirty="0" smtClean="0"/>
              <a:t>℃</a:t>
            </a:r>
          </a:p>
          <a:p>
            <a:pPr lvl="1"/>
            <a:r>
              <a:rPr lang="zh-TW" altLang="en-US" dirty="0" smtClean="0"/>
              <a:t>模具溫度： </a:t>
            </a:r>
            <a:r>
              <a:rPr lang="en-US" altLang="zh-TW" dirty="0" smtClean="0"/>
              <a:t> ℃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PART IV: </a:t>
            </a:r>
            <a:r>
              <a:rPr lang="zh-TW" altLang="en-US" dirty="0" smtClean="0"/>
              <a:t>模流分析應用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分析方法及流程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使用哪些產品、模組或是功能</a:t>
            </a:r>
            <a:r>
              <a:rPr lang="en-US" altLang="zh-TW" b="0" dirty="0" smtClean="0"/>
              <a:t>?</a:t>
            </a:r>
            <a:r>
              <a:rPr lang="zh-TW" altLang="en-US" b="0" dirty="0" smtClean="0"/>
              <a:t> 有特別著重的部分</a:t>
            </a:r>
            <a:r>
              <a:rPr lang="en-US" altLang="zh-TW" b="0" dirty="0" smtClean="0"/>
              <a:t>?</a:t>
            </a:r>
          </a:p>
          <a:p>
            <a:r>
              <a:rPr lang="zh-TW" altLang="en-US" b="0" dirty="0" smtClean="0"/>
              <a:t>詳述分析的執行過程、哪些分析項目以及先後順序</a:t>
            </a:r>
            <a:endParaRPr lang="en-US" altLang="zh-TW" b="0" dirty="0" smtClean="0"/>
          </a:p>
          <a:p>
            <a:pPr>
              <a:buNone/>
            </a:pPr>
            <a:endParaRPr lang="zh-TW" alt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原始設計分析結果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請呈現作品分析重點 </a:t>
            </a:r>
            <a:r>
              <a:rPr lang="en-US" altLang="zh-TW" b="0" dirty="0" smtClean="0"/>
              <a:t>(</a:t>
            </a:r>
            <a:r>
              <a:rPr lang="zh-TW" altLang="en-US" b="0" dirty="0" smtClean="0"/>
              <a:t>例如：流動波前、翹曲分析、纖維排向或是冷卻分析等等</a:t>
            </a:r>
            <a:r>
              <a:rPr lang="en-US" altLang="zh-TW" b="0" dirty="0" smtClean="0"/>
              <a:t>)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撰寫須知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b="0" dirty="0" smtClean="0"/>
              <a:t>請確認內容有符合大綱要求</a:t>
            </a:r>
            <a:endParaRPr lang="en-US" b="0" dirty="0" smtClean="0"/>
          </a:p>
          <a:p>
            <a:r>
              <a:rPr b="0" dirty="0" smtClean="0"/>
              <a:t>請提供高解析度的圖片或是動畫來輔助說明</a:t>
            </a:r>
            <a:endParaRPr lang="en-US" b="0" dirty="0" smtClean="0"/>
          </a:p>
          <a:p>
            <a:r>
              <a:rPr b="0" dirty="0" smtClean="0"/>
              <a:t>請涵蓋量化效益評估</a:t>
            </a:r>
            <a:endParaRPr lang="en-US" altLang="zh-TW" b="0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設計變更分析結果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請呈現作品分析重點 </a:t>
            </a:r>
            <a:r>
              <a:rPr lang="en-US" altLang="zh-TW" b="0" dirty="0" smtClean="0"/>
              <a:t>(</a:t>
            </a:r>
            <a:r>
              <a:rPr lang="zh-TW" altLang="en-US" b="0" dirty="0" smtClean="0"/>
              <a:t>例如：流動波前、翹曲分析、纖維排向或是冷卻分析等等</a:t>
            </a:r>
            <a:r>
              <a:rPr lang="en-US" altLang="zh-TW" b="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0575" y="116632"/>
            <a:ext cx="7885881" cy="647700"/>
          </a:xfrm>
        </p:spPr>
        <p:txBody>
          <a:bodyPr/>
          <a:lstStyle/>
          <a:p>
            <a:r>
              <a:rPr lang="zh-TW" altLang="en-US" dirty="0" smtClean="0"/>
              <a:t>原始設計和設計變更比較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請比較設變前後的差異和帶來的改變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90575" y="116632"/>
            <a:ext cx="8029897" cy="647700"/>
          </a:xfrm>
        </p:spPr>
        <p:txBody>
          <a:bodyPr/>
          <a:lstStyle/>
          <a:p>
            <a:r>
              <a:rPr lang="zh-TW" altLang="en-US" dirty="0" smtClean="0"/>
              <a:t>驗證模擬分析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請說明如何進行模擬分析驗證</a:t>
            </a:r>
            <a:endParaRPr lang="zh-TW" alt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5650" y="2646040"/>
            <a:ext cx="7848798" cy="1143000"/>
          </a:xfrm>
        </p:spPr>
        <p:txBody>
          <a:bodyPr/>
          <a:lstStyle/>
          <a:p>
            <a:r>
              <a:rPr lang="en-US" altLang="zh-TW" dirty="0" smtClean="0"/>
              <a:t>PART V: </a:t>
            </a:r>
            <a:r>
              <a:rPr lang="zh-TW" altLang="en-US" dirty="0" smtClean="0"/>
              <a:t>結論及未來應用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請總結</a:t>
            </a:r>
            <a:r>
              <a:rPr lang="zh-TW" altLang="en-US" b="0" dirty="0" smtClean="0"/>
              <a:t>作品成果</a:t>
            </a:r>
            <a:endParaRPr lang="en-US" altLang="zh-TW" b="0" dirty="0" smtClean="0"/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Moldex3D</a:t>
            </a:r>
            <a:r>
              <a:rPr lang="zh-TW" altLang="en-US" dirty="0" smtClean="0"/>
              <a:t>應用效益分析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zh-TW" altLang="en-US" dirty="0" smtClean="0"/>
              <a:t>請呈現</a:t>
            </a:r>
            <a:r>
              <a:rPr lang="en-US" altLang="zh-TW" dirty="0" smtClean="0"/>
              <a:t>Moldex3D</a:t>
            </a:r>
            <a:r>
              <a:rPr lang="zh-TW" altLang="en-US" dirty="0" smtClean="0"/>
              <a:t> 的價值及帶來的效益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請涵蓋量化數據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Moldex3D</a:t>
            </a:r>
            <a:r>
              <a:rPr lang="zh-TW" altLang="en-US" dirty="0" smtClean="0"/>
              <a:t>未來應用及研究發展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</a:rPr>
              <a:t>未來應用計畫</a:t>
            </a:r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r>
              <a:rPr lang="zh-TW" altLang="en-US" dirty="0" smtClean="0"/>
              <a:t>未來研究計畫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7380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報告大綱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187624" y="827420"/>
            <a:ext cx="6688693" cy="976754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1700" b="1" dirty="0" smtClean="0">
                <a:cs typeface="Arial" pitchFamily="34" charset="0"/>
              </a:rPr>
              <a:t>參賽者介紹</a:t>
            </a:r>
            <a:endParaRPr lang="en-US" altLang="zh-TW" sz="1700" b="1" dirty="0" smtClean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參賽（者）團隊介紹</a:t>
            </a: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參賽單位介紹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6287" y="827420"/>
            <a:ext cx="92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I</a:t>
            </a:r>
            <a:endParaRPr lang="zh-TW" altLang="en-US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1187624" y="1804174"/>
            <a:ext cx="6688693" cy="1089412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1700" b="1" dirty="0" smtClean="0">
                <a:cs typeface="Arial" pitchFamily="34" charset="0"/>
              </a:rPr>
              <a:t>作品背景</a:t>
            </a:r>
            <a:endParaRPr lang="en-US" altLang="zh-TW" sz="1700" b="1" dirty="0" smtClean="0"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產品</a:t>
            </a: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/</a:t>
            </a: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製程發展趨勢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當前挑戰</a:t>
            </a: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/</a:t>
            </a: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問題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預期達成目標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6287" y="1804174"/>
            <a:ext cx="98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II</a:t>
            </a:r>
            <a:endParaRPr lang="zh-TW" altLang="en-US" b="1" dirty="0" smtClean="0"/>
          </a:p>
        </p:txBody>
      </p:sp>
      <p:sp>
        <p:nvSpPr>
          <p:cNvPr id="13" name="矩形 12"/>
          <p:cNvSpPr/>
          <p:nvPr/>
        </p:nvSpPr>
        <p:spPr>
          <a:xfrm>
            <a:off x="1171337" y="2893586"/>
            <a:ext cx="6688693" cy="1895182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1700" b="1" dirty="0" smtClean="0">
                <a:cs typeface="Arial" pitchFamily="34" charset="0"/>
              </a:rPr>
              <a:t>產品</a:t>
            </a:r>
            <a:endParaRPr lang="en-US" altLang="zh-TW" sz="1700" b="1" dirty="0" smtClean="0">
              <a:cs typeface="Arial" pitchFamily="34" charset="0"/>
            </a:endParaRPr>
          </a:p>
          <a:p>
            <a:pPr marL="0" lvl="2"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產品及模具開發流程與分工介紹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2"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產品規格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2"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材料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2"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流道配置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2"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冷卻水路設計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2">
              <a:spcBef>
                <a:spcPts val="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成形條件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-47833" y="2893586"/>
            <a:ext cx="10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III</a:t>
            </a:r>
            <a:endParaRPr lang="zh-TW" altLang="en-US" b="1" dirty="0" smtClean="0"/>
          </a:p>
        </p:txBody>
      </p:sp>
      <p:sp>
        <p:nvSpPr>
          <p:cNvPr id="15" name="矩形 14"/>
          <p:cNvSpPr/>
          <p:nvPr/>
        </p:nvSpPr>
        <p:spPr>
          <a:xfrm>
            <a:off x="1187624" y="4775185"/>
            <a:ext cx="6688693" cy="765830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zh-TW" altLang="en-US" sz="1700" b="1" dirty="0" smtClean="0">
                <a:cs typeface="Arial" pitchFamily="34" charset="0"/>
              </a:rPr>
              <a:t>模流分析應用過程</a:t>
            </a:r>
            <a:endParaRPr lang="en-US" altLang="zh-TW" sz="1700" b="1" dirty="0" smtClean="0"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分析方法及過程</a:t>
            </a:r>
            <a:endParaRPr lang="en-US" altLang="zh-CN" sz="1500" dirty="0" smtClean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  <a:p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分析結果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87624" y="5554598"/>
            <a:ext cx="6688693" cy="792996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zh-TW" altLang="en-US" sz="1700" b="1" dirty="0" smtClean="0">
                <a:cs typeface="Arial" pitchFamily="34" charset="0"/>
              </a:rPr>
              <a:t>結論及未來應用</a:t>
            </a:r>
            <a:endParaRPr lang="en-US" altLang="zh-TW" sz="1700" b="1" dirty="0" smtClean="0">
              <a:cs typeface="Arial" pitchFamily="34" charset="0"/>
            </a:endParaRPr>
          </a:p>
          <a:p>
            <a:pPr marL="0" lvl="1"/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總結</a:t>
            </a: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r>
              <a:rPr lang="zh-TW" altLang="en-US" sz="1500" dirty="0" smtClean="0">
                <a:solidFill>
                  <a:schemeClr val="tx1"/>
                </a:solidFill>
                <a:cs typeface="Arial" pitchFamily="34" charset="0"/>
              </a:rPr>
              <a:t>未來應用及</a:t>
            </a:r>
            <a:r>
              <a:rPr lang="zh-TW" altLang="en-US" sz="1500" smtClean="0">
                <a:solidFill>
                  <a:schemeClr val="tx1"/>
                </a:solidFill>
                <a:cs typeface="Arial" pitchFamily="34" charset="0"/>
              </a:rPr>
              <a:t>研究發展</a:t>
            </a:r>
            <a:endParaRPr lang="zh-TW" altLang="en-US" sz="15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-25648" y="4788768"/>
            <a:ext cx="10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IV</a:t>
            </a:r>
            <a:endParaRPr lang="zh-TW" altLang="en-US" b="1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8472" y="5783198"/>
            <a:ext cx="101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V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TW" dirty="0" smtClean="0">
                <a:cs typeface="Arial" pitchFamily="34" charset="0"/>
              </a:rPr>
              <a:t>PART I:</a:t>
            </a:r>
            <a:r>
              <a:rPr lang="zh-TW" altLang="en-US" sz="3200" dirty="0" smtClean="0">
                <a:cs typeface="Arial" pitchFamily="34" charset="0"/>
              </a:rPr>
              <a:t>參賽者介紹</a:t>
            </a:r>
            <a:endParaRPr lang="en-US" altLang="zh-TW" sz="3200" dirty="0" smtClean="0">
              <a:cs typeface="Arial" pitchFamily="34" charset="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500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dirty="0" smtClean="0">
                <a:cs typeface="Arial" pitchFamily="34" charset="0"/>
              </a:rPr>
              <a:t>參賽者介紹</a:t>
            </a:r>
            <a:endParaRPr lang="en-US" altLang="zh-TW" dirty="0" smtClean="0">
              <a:cs typeface="Arial" pitchFamily="34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參賽</a:t>
            </a:r>
            <a:r>
              <a:rPr lang="en-US" altLang="zh-TW" b="0" dirty="0" smtClean="0"/>
              <a:t>(</a:t>
            </a:r>
            <a:r>
              <a:rPr lang="zh-TW" altLang="en-US" b="0" dirty="0" smtClean="0"/>
              <a:t>者</a:t>
            </a:r>
            <a:r>
              <a:rPr lang="en-US" altLang="zh-TW" b="0" dirty="0" smtClean="0"/>
              <a:t>)</a:t>
            </a:r>
            <a:r>
              <a:rPr lang="zh-TW" altLang="en-US" b="0" dirty="0" smtClean="0"/>
              <a:t>團隊的背景介紹</a:t>
            </a:r>
            <a:endParaRPr lang="en-US" altLang="zh-TW" b="0" dirty="0" smtClean="0"/>
          </a:p>
          <a:p>
            <a:r>
              <a:rPr lang="zh-TW" altLang="en-US" b="0" dirty="0" smtClean="0"/>
              <a:t>請附照片</a:t>
            </a:r>
            <a:endParaRPr lang="en-US" altLang="zh-TW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參賽單位介紹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b="0" dirty="0" smtClean="0"/>
              <a:t>參賽單位的背景介紹</a:t>
            </a:r>
            <a:endParaRPr lang="en-US" altLang="zh-TW" b="0" dirty="0" smtClean="0"/>
          </a:p>
          <a:p>
            <a:r>
              <a:rPr lang="zh-TW" altLang="en-US" b="0" dirty="0" smtClean="0"/>
              <a:t>請附照片</a:t>
            </a:r>
            <a:endParaRPr lang="en-US" altLang="zh-TW" b="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TW" dirty="0" smtClean="0">
                <a:ea typeface="ＭＳ Ｐゴシック" pitchFamily="34" charset="-128"/>
                <a:cs typeface="Arial" pitchFamily="34" charset="0"/>
              </a:rPr>
              <a:t>PART II:</a:t>
            </a:r>
            <a:r>
              <a:rPr lang="zh-TW" altLang="en-US" sz="3200" dirty="0" smtClean="0">
                <a:cs typeface="Arial" pitchFamily="34" charset="0"/>
              </a:rPr>
              <a:t>作品背景</a:t>
            </a:r>
            <a:endParaRPr lang="en-US" altLang="zh-TW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6766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背景大綱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TW" altLang="en-US" dirty="0" smtClean="0"/>
              <a:t>產品</a:t>
            </a:r>
            <a:r>
              <a:rPr lang="en-US" altLang="zh-TW" dirty="0" smtClean="0"/>
              <a:t>/</a:t>
            </a:r>
            <a:r>
              <a:rPr lang="zh-TW" altLang="en-US" dirty="0" smtClean="0"/>
              <a:t>製程發展趨勢</a:t>
            </a:r>
            <a:endParaRPr lang="en-US" altLang="zh-TW" dirty="0" smtClean="0"/>
          </a:p>
          <a:p>
            <a:r>
              <a:rPr lang="zh-TW" altLang="en-US" dirty="0" smtClean="0"/>
              <a:t>當前的挑戰</a:t>
            </a:r>
            <a:r>
              <a:rPr lang="en-US" altLang="zh-TW" dirty="0" smtClean="0"/>
              <a:t>/</a:t>
            </a:r>
            <a:r>
              <a:rPr lang="zh-TW" altLang="en-US" dirty="0" smtClean="0"/>
              <a:t>問題是甚麼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請闡述其重要性。</a:t>
            </a:r>
            <a:endParaRPr lang="en-US" altLang="zh-TW" dirty="0" smtClean="0"/>
          </a:p>
          <a:p>
            <a:r>
              <a:rPr lang="zh-TW" altLang="en-US" dirty="0" smtClean="0"/>
              <a:t>為何選擇</a:t>
            </a:r>
            <a:r>
              <a:rPr lang="en-US" altLang="zh-TW" dirty="0" smtClean="0"/>
              <a:t>Moldex3D?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zh-TW" altLang="en-US" dirty="0" smtClean="0"/>
              <a:t>目標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本作品之目標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長期目標</a:t>
            </a:r>
            <a:endParaRPr lang="en-US" altLang="zh-TW" dirty="0" smtClean="0"/>
          </a:p>
          <a:p>
            <a:endParaRPr lang="en-US" altLang="zh-TW" b="0" dirty="0" smtClean="0"/>
          </a:p>
          <a:p>
            <a:r>
              <a:rPr lang="zh-TW" altLang="en-US" dirty="0" smtClean="0"/>
              <a:t>預期效益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請提供本研究之可量化效益分析，例如：成型週期減少</a:t>
            </a:r>
            <a:r>
              <a:rPr lang="en-US" altLang="zh-TW" dirty="0" smtClean="0"/>
              <a:t>20.7</a:t>
            </a:r>
            <a:r>
              <a:rPr lang="zh-TW" altLang="en-US" dirty="0" smtClean="0"/>
              <a:t>秒或是整體生產率提升</a:t>
            </a:r>
            <a:r>
              <a:rPr lang="en-US" altLang="zh-TW" dirty="0" smtClean="0"/>
              <a:t>25%</a:t>
            </a:r>
            <a:endParaRPr lang="en-GB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封面標題/內頁">
  <a:themeElements>
    <a:clrScheme name="Moldex3D-2010">
      <a:dk1>
        <a:sysClr val="windowText" lastClr="000000"/>
      </a:dk1>
      <a:lt1>
        <a:sysClr val="window" lastClr="FFFFFF"/>
      </a:lt1>
      <a:dk2>
        <a:srgbClr val="C71709"/>
      </a:dk2>
      <a:lt2>
        <a:srgbClr val="FFFFFF"/>
      </a:lt2>
      <a:accent1>
        <a:srgbClr val="38537D"/>
      </a:accent1>
      <a:accent2>
        <a:srgbClr val="2B74B5"/>
      </a:accent2>
      <a:accent3>
        <a:srgbClr val="55A9CF"/>
      </a:accent3>
      <a:accent4>
        <a:srgbClr val="7D59A2"/>
      </a:accent4>
      <a:accent5>
        <a:srgbClr val="F29A28"/>
      </a:accent5>
      <a:accent6>
        <a:srgbClr val="80A92F"/>
      </a:accent6>
      <a:hlink>
        <a:srgbClr val="5B708F"/>
      </a:hlink>
      <a:folHlink>
        <a:srgbClr val="888888"/>
      </a:folHlink>
    </a:clrScheme>
    <a:fontScheme name="Moldex3D-2010">
      <a:majorFont>
        <a:latin typeface="Arial Bold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副標頁">
  <a:themeElements>
    <a:clrScheme name="自訂 3">
      <a:dk1>
        <a:sysClr val="windowText" lastClr="000000"/>
      </a:dk1>
      <a:lt1>
        <a:sysClr val="window" lastClr="FFFFFF"/>
      </a:lt1>
      <a:dk2>
        <a:srgbClr val="C7161E"/>
      </a:dk2>
      <a:lt2>
        <a:srgbClr val="FFFFFF"/>
      </a:lt2>
      <a:accent1>
        <a:srgbClr val="38537D"/>
      </a:accent1>
      <a:accent2>
        <a:srgbClr val="2B74B5"/>
      </a:accent2>
      <a:accent3>
        <a:srgbClr val="50ABD2"/>
      </a:accent3>
      <a:accent4>
        <a:srgbClr val="7D59A2"/>
      </a:accent4>
      <a:accent5>
        <a:srgbClr val="F29A28"/>
      </a:accent5>
      <a:accent6>
        <a:srgbClr val="80A92F"/>
      </a:accent6>
      <a:hlink>
        <a:srgbClr val="5B708F"/>
      </a:hlink>
      <a:folHlink>
        <a:srgbClr val="8888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封底">
  <a:themeElements>
    <a:clrScheme name="自訂 4">
      <a:dk1>
        <a:sysClr val="windowText" lastClr="000000"/>
      </a:dk1>
      <a:lt1>
        <a:sysClr val="window" lastClr="FFFFFF"/>
      </a:lt1>
      <a:dk2>
        <a:srgbClr val="C7161E"/>
      </a:dk2>
      <a:lt2>
        <a:srgbClr val="FFFFFF"/>
      </a:lt2>
      <a:accent1>
        <a:srgbClr val="38537D"/>
      </a:accent1>
      <a:accent2>
        <a:srgbClr val="2B74B5"/>
      </a:accent2>
      <a:accent3>
        <a:srgbClr val="50ABD2"/>
      </a:accent3>
      <a:accent4>
        <a:srgbClr val="7D59A2"/>
      </a:accent4>
      <a:accent5>
        <a:srgbClr val="F29A28"/>
      </a:accent5>
      <a:accent6>
        <a:srgbClr val="80A92F"/>
      </a:accent6>
      <a:hlink>
        <a:srgbClr val="5B708F"/>
      </a:hlink>
      <a:folHlink>
        <a:srgbClr val="8888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4372B8D17478EA4585E67C350A83DB6D" ma:contentTypeVersion="1" ma:contentTypeDescription="建立新的文件。" ma:contentTypeScope="" ma:versionID="3563f0efce96fb5042729022cd821ae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49fff7f736b3734997ae8d2fd606d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456EA8-6304-45D7-8463-93A6093DB8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10C848-E126-4FFB-83F0-C088E06690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0EAA48-FBCD-4F0F-94A4-0DA7FC5E0FAA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Moldex3D RD Template</Template>
  <TotalTime>2105</TotalTime>
  <Words>436</Words>
  <Application>Microsoft Office PowerPoint</Application>
  <PresentationFormat>如螢幕大小 (4:3)</PresentationFormat>
  <Paragraphs>112</Paragraphs>
  <Slides>27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30" baseType="lpstr">
      <vt:lpstr>1_封面標題/內頁</vt:lpstr>
      <vt:lpstr>2_副標頁</vt:lpstr>
      <vt:lpstr>3_封底</vt:lpstr>
      <vt:lpstr>&lt;作品名稱&gt;</vt:lpstr>
      <vt:lpstr>撰寫須知</vt:lpstr>
      <vt:lpstr>報告大綱</vt:lpstr>
      <vt:lpstr>PART I:參賽者介紹</vt:lpstr>
      <vt:lpstr>參賽者介紹</vt:lpstr>
      <vt:lpstr>參賽單位介紹</vt:lpstr>
      <vt:lpstr>PART II:作品背景</vt:lpstr>
      <vt:lpstr>背景大綱</vt:lpstr>
      <vt:lpstr>目標</vt:lpstr>
      <vt:lpstr>PART III: 產品介紹</vt:lpstr>
      <vt:lpstr>產品及模具開發流程與分工介紹</vt:lpstr>
      <vt:lpstr>產品</vt:lpstr>
      <vt:lpstr>流道配置</vt:lpstr>
      <vt:lpstr>冷卻水路設計</vt:lpstr>
      <vt:lpstr>材料分析</vt:lpstr>
      <vt:lpstr>成型條件</vt:lpstr>
      <vt:lpstr>PART IV: 模流分析應用</vt:lpstr>
      <vt:lpstr>分析方法及流程</vt:lpstr>
      <vt:lpstr>原始設計分析結果</vt:lpstr>
      <vt:lpstr>設計變更分析結果</vt:lpstr>
      <vt:lpstr>原始設計和設計變更比較</vt:lpstr>
      <vt:lpstr>驗證模擬分析</vt:lpstr>
      <vt:lpstr>PART V: 結論及未來應用</vt:lpstr>
      <vt:lpstr>結論</vt:lpstr>
      <vt:lpstr>Moldex3D應用效益分析</vt:lpstr>
      <vt:lpstr>Moldex3D未來應用及研究發展</vt:lpstr>
      <vt:lpstr>投影片 27</vt:lpstr>
    </vt:vector>
  </TitlesOfParts>
  <Company>CoreTech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R12 PPT Standard Template</dc:title>
  <dc:subject>R12 PPT Standard Template</dc:subject>
  <dc:creator>Jessica</dc:creator>
  <cp:keywords>R12 PPT Standard Template</cp:keywords>
  <cp:lastModifiedBy>carolyhnren</cp:lastModifiedBy>
  <cp:revision>274</cp:revision>
  <dcterms:created xsi:type="dcterms:W3CDTF">2015-02-15T14:37:56Z</dcterms:created>
  <dcterms:modified xsi:type="dcterms:W3CDTF">2015-02-17T05:29:22Z</dcterms:modified>
  <cp:category>產品文件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0x0101004372B8D17478EA4585E67C350A83DB6D</vt:lpwstr>
  </property>
</Properties>
</file>