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7" r:id="rId2"/>
    <p:sldMasterId id="2147483665" r:id="rId3"/>
    <p:sldMasterId id="2147483672" r:id="rId4"/>
    <p:sldMasterId id="2147483679" r:id="rId5"/>
  </p:sldMasterIdLst>
  <p:notesMasterIdLst>
    <p:notesMasterId r:id="rId36"/>
  </p:notesMasterIdLst>
  <p:handoutMasterIdLst>
    <p:handoutMasterId r:id="rId37"/>
  </p:handoutMasterIdLst>
  <p:sldIdLst>
    <p:sldId id="421" r:id="rId6"/>
    <p:sldId id="416" r:id="rId7"/>
    <p:sldId id="417" r:id="rId8"/>
    <p:sldId id="418" r:id="rId9"/>
    <p:sldId id="392" r:id="rId10"/>
    <p:sldId id="359" r:id="rId11"/>
    <p:sldId id="317" r:id="rId12"/>
    <p:sldId id="322" r:id="rId13"/>
    <p:sldId id="393" r:id="rId14"/>
    <p:sldId id="397" r:id="rId15"/>
    <p:sldId id="420" r:id="rId16"/>
    <p:sldId id="398" r:id="rId17"/>
    <p:sldId id="399" r:id="rId18"/>
    <p:sldId id="400" r:id="rId19"/>
    <p:sldId id="401" r:id="rId20"/>
    <p:sldId id="404" r:id="rId21"/>
    <p:sldId id="402" r:id="rId22"/>
    <p:sldId id="403" r:id="rId23"/>
    <p:sldId id="405" r:id="rId24"/>
    <p:sldId id="406" r:id="rId25"/>
    <p:sldId id="407" r:id="rId26"/>
    <p:sldId id="408" r:id="rId27"/>
    <p:sldId id="409" r:id="rId28"/>
    <p:sldId id="410" r:id="rId29"/>
    <p:sldId id="411" r:id="rId30"/>
    <p:sldId id="412" r:id="rId31"/>
    <p:sldId id="413" r:id="rId32"/>
    <p:sldId id="414" r:id="rId33"/>
    <p:sldId id="415" r:id="rId34"/>
    <p:sldId id="422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 xmlns:mv="urn:schemas-microsoft-com:mac:vml" xmlns:mc="http://schemas.openxmlformats.org/markup-compatibility/200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205788"/>
    <a:srgbClr val="008080"/>
    <a:srgbClr val="CC66FF"/>
    <a:srgbClr val="006600"/>
    <a:srgbClr val="F08501"/>
    <a:srgbClr val="C42B05"/>
    <a:srgbClr val="C32B07"/>
    <a:srgbClr val="595959"/>
    <a:srgbClr val="607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10" autoAdjust="0"/>
    <p:restoredTop sz="95283" autoAdjust="0"/>
  </p:normalViewPr>
  <p:slideViewPr>
    <p:cSldViewPr snapToObjects="1">
      <p:cViewPr>
        <p:scale>
          <a:sx n="116" d="100"/>
          <a:sy n="116" d="100"/>
        </p:scale>
        <p:origin x="-690" y="-72"/>
      </p:cViewPr>
      <p:guideLst>
        <p:guide orient="horz" pos="2387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DF070777-EF2C-41A2-A183-40F3EF1D3553}" type="datetime1">
              <a:rPr lang="zh-TW" altLang="en-US"/>
              <a:pPr>
                <a:defRPr/>
              </a:pPr>
              <a:t>2018/6/27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ECD94F74-A042-48BF-92B3-CDF32C77FD1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6581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0A4F194F-9642-4C3E-91E5-AC86333C239C}" type="datetime1">
              <a:rPr lang="en-US" altLang="zh-TW"/>
              <a:pPr>
                <a:defRPr/>
              </a:pPr>
              <a:t>6/27/2018</a:t>
            </a:fld>
            <a:endParaRPr lang="en-US" alt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zh-TW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910B5217-5CEF-4A01-8A8B-32F918D381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2822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pitchFamily="-109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5181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b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620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9361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4260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4903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7490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1954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6021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045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191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8032" y="3687167"/>
            <a:ext cx="7772400" cy="1326009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88032" y="5338542"/>
            <a:ext cx="2888300" cy="550912"/>
          </a:xfrm>
        </p:spPr>
        <p:txBody>
          <a:bodyPr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en-US" sz="1600" b="1" kern="1200" baseline="0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6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0"/>
          </p:nvPr>
        </p:nvSpPr>
        <p:spPr>
          <a:xfrm>
            <a:off x="827584" y="1053248"/>
            <a:ext cx="7887820" cy="52332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7862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7098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單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502024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雙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4"/>
          <p:cNvSpPr>
            <a:spLocks noGrp="1"/>
          </p:cNvSpPr>
          <p:nvPr>
            <p:ph sz="quarter" idx="10"/>
          </p:nvPr>
        </p:nvSpPr>
        <p:spPr>
          <a:xfrm>
            <a:off x="1124270" y="3222817"/>
            <a:ext cx="7305382" cy="801687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TW" altLang="en-US" sz="2400" b="1" kern="1200" baseline="0" dirty="0" smtClean="0">
                <a:solidFill>
                  <a:srgbClr val="C32B07"/>
                </a:solidFill>
                <a:latin typeface="Arial" pitchFamily="34" charset="0"/>
                <a:ea typeface="微軟正黑體" pitchFamily="34" charset="-120"/>
                <a:cs typeface="Arial Bold" pitchFamily="34" charset="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071678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Moldex3D Logo_2.jpg"/>
          <p:cNvPicPr>
            <a:picLocks noChangeAspect="1"/>
          </p:cNvPicPr>
          <p:nvPr userDrawn="1"/>
        </p:nvPicPr>
        <p:blipFill>
          <a:blip r:embed="rId3" cstate="print"/>
          <a:srcRect t="67469"/>
          <a:stretch>
            <a:fillRect/>
          </a:stretch>
        </p:blipFill>
        <p:spPr>
          <a:xfrm>
            <a:off x="1725050" y="2772008"/>
            <a:ext cx="5727270" cy="5855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單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1190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8032" y="3687167"/>
            <a:ext cx="7772400" cy="1326009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8032" y="5338542"/>
            <a:ext cx="2888300" cy="550912"/>
          </a:xfrm>
        </p:spPr>
        <p:txBody>
          <a:bodyPr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en-US" sz="1600" b="1" kern="1200" baseline="0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9" name="副標題 7"/>
          <p:cNvSpPr txBox="1">
            <a:spLocks/>
          </p:cNvSpPr>
          <p:nvPr userDrawn="1"/>
        </p:nvSpPr>
        <p:spPr bwMode="auto">
          <a:xfrm>
            <a:off x="7215188" y="5780088"/>
            <a:ext cx="17859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>
              <a:defRPr/>
            </a:pPr>
            <a:r>
              <a:rPr kumimoji="0" lang="en-US" altLang="zh-TW" sz="1600" dirty="0" smtClean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 INTERNAL</a:t>
            </a:r>
            <a:endParaRPr kumimoji="0" lang="zh-TW" altLang="en-US" sz="1600" dirty="0" smtClean="0">
              <a:solidFill>
                <a:schemeClr val="bg1"/>
              </a:solidFill>
              <a:ea typeface="微軟正黑體" pitchFamily="34" charset="-120"/>
              <a:cs typeface="Arial" charset="0"/>
            </a:endParaRPr>
          </a:p>
        </p:txBody>
      </p:sp>
      <p:cxnSp>
        <p:nvCxnSpPr>
          <p:cNvPr id="10" name="直線接點 9"/>
          <p:cNvCxnSpPr/>
          <p:nvPr userDrawn="1"/>
        </p:nvCxnSpPr>
        <p:spPr bwMode="auto">
          <a:xfrm>
            <a:off x="7215188" y="6186488"/>
            <a:ext cx="12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 bwMode="auto">
          <a:xfrm>
            <a:off x="7215188" y="5780088"/>
            <a:ext cx="12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431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0"/>
          </p:nvPr>
        </p:nvSpPr>
        <p:spPr>
          <a:xfrm>
            <a:off x="827584" y="1053248"/>
            <a:ext cx="7887820" cy="52332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7862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7098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單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502024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0"/>
          </p:nvPr>
        </p:nvSpPr>
        <p:spPr>
          <a:xfrm>
            <a:off x="827584" y="1053248"/>
            <a:ext cx="7887820" cy="52332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7862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雙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4"/>
          <p:cNvSpPr>
            <a:spLocks noGrp="1"/>
          </p:cNvSpPr>
          <p:nvPr>
            <p:ph sz="quarter" idx="10"/>
          </p:nvPr>
        </p:nvSpPr>
        <p:spPr>
          <a:xfrm>
            <a:off x="1124270" y="3222817"/>
            <a:ext cx="7305382" cy="801687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TW" altLang="en-US" sz="2400" b="1" kern="1200" baseline="0" dirty="0" smtClean="0">
                <a:solidFill>
                  <a:srgbClr val="C32B07"/>
                </a:solidFill>
                <a:latin typeface="Arial" pitchFamily="34" charset="0"/>
                <a:ea typeface="微軟正黑體" pitchFamily="34" charset="-120"/>
                <a:cs typeface="Arial Bold" pitchFamily="34" charset="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071678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Moldex3D Logo_2.jpg"/>
          <p:cNvPicPr>
            <a:picLocks noChangeAspect="1"/>
          </p:cNvPicPr>
          <p:nvPr userDrawn="1"/>
        </p:nvPicPr>
        <p:blipFill>
          <a:blip r:embed="rId3" cstate="print"/>
          <a:srcRect t="67469"/>
          <a:stretch>
            <a:fillRect/>
          </a:stretch>
        </p:blipFill>
        <p:spPr>
          <a:xfrm>
            <a:off x="1725050" y="2772008"/>
            <a:ext cx="5727270" cy="5855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8032" y="3687167"/>
            <a:ext cx="7772400" cy="1326009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8032" y="5338542"/>
            <a:ext cx="2888300" cy="550912"/>
          </a:xfrm>
        </p:spPr>
        <p:txBody>
          <a:bodyPr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en-US" sz="1600" b="1" kern="1200" baseline="0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9" name="副標題 7"/>
          <p:cNvSpPr txBox="1">
            <a:spLocks/>
          </p:cNvSpPr>
          <p:nvPr userDrawn="1"/>
        </p:nvSpPr>
        <p:spPr bwMode="auto">
          <a:xfrm>
            <a:off x="7215188" y="5780088"/>
            <a:ext cx="17859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kumimoji="0" lang="en-US" altLang="zh-TW" sz="1600" dirty="0" smtClean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CONFIDENTIAL</a:t>
            </a:r>
            <a:endParaRPr kumimoji="0" lang="zh-TW" altLang="en-US" sz="1600" dirty="0" smtClean="0">
              <a:solidFill>
                <a:schemeClr val="bg1"/>
              </a:solidFill>
              <a:ea typeface="微軟正黑體" pitchFamily="34" charset="-120"/>
              <a:cs typeface="Arial" charset="0"/>
            </a:endParaRPr>
          </a:p>
        </p:txBody>
      </p:sp>
      <p:cxnSp>
        <p:nvCxnSpPr>
          <p:cNvPr id="10" name="直線接點 9"/>
          <p:cNvCxnSpPr/>
          <p:nvPr userDrawn="1"/>
        </p:nvCxnSpPr>
        <p:spPr bwMode="auto">
          <a:xfrm>
            <a:off x="7215188" y="6186488"/>
            <a:ext cx="16192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 bwMode="auto">
          <a:xfrm>
            <a:off x="7215188" y="5780088"/>
            <a:ext cx="16192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431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0"/>
          </p:nvPr>
        </p:nvSpPr>
        <p:spPr>
          <a:xfrm>
            <a:off x="827584" y="1053248"/>
            <a:ext cx="7887820" cy="52332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7862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7098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單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502024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雙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4"/>
          <p:cNvSpPr>
            <a:spLocks noGrp="1"/>
          </p:cNvSpPr>
          <p:nvPr>
            <p:ph sz="quarter" idx="10"/>
          </p:nvPr>
        </p:nvSpPr>
        <p:spPr>
          <a:xfrm>
            <a:off x="1124270" y="3222817"/>
            <a:ext cx="7305382" cy="801687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TW" altLang="en-US" sz="2400" b="1" kern="1200" baseline="0" dirty="0" smtClean="0">
                <a:solidFill>
                  <a:srgbClr val="C32B07"/>
                </a:solidFill>
                <a:latin typeface="Arial" pitchFamily="34" charset="0"/>
                <a:ea typeface="微軟正黑體" pitchFamily="34" charset="-120"/>
                <a:cs typeface="Arial Bold" pitchFamily="34" charset="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071678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Moldex3D Logo_2.jpg"/>
          <p:cNvPicPr>
            <a:picLocks noChangeAspect="1"/>
          </p:cNvPicPr>
          <p:nvPr userDrawn="1"/>
        </p:nvPicPr>
        <p:blipFill>
          <a:blip r:embed="rId3" cstate="print"/>
          <a:srcRect t="67469"/>
          <a:stretch>
            <a:fillRect/>
          </a:stretch>
        </p:blipFill>
        <p:spPr>
          <a:xfrm>
            <a:off x="1725050" y="2772008"/>
            <a:ext cx="5727270" cy="5855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8032" y="3687167"/>
            <a:ext cx="7772400" cy="1326009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8032" y="5338542"/>
            <a:ext cx="2888300" cy="550912"/>
          </a:xfrm>
        </p:spPr>
        <p:txBody>
          <a:bodyPr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en-US" sz="1600" b="1" kern="1200" baseline="0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9" name="副標題 7"/>
          <p:cNvSpPr txBox="1">
            <a:spLocks/>
          </p:cNvSpPr>
          <p:nvPr userDrawn="1"/>
        </p:nvSpPr>
        <p:spPr bwMode="auto">
          <a:xfrm>
            <a:off x="7215188" y="5780088"/>
            <a:ext cx="17859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>
              <a:defRPr/>
            </a:pPr>
            <a:r>
              <a:rPr kumimoji="0" lang="en-US" altLang="zh-TW" sz="1600" dirty="0" smtClean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 SECRET</a:t>
            </a:r>
            <a:endParaRPr kumimoji="0" lang="zh-TW" altLang="en-US" sz="1600" dirty="0" smtClean="0">
              <a:solidFill>
                <a:schemeClr val="bg1"/>
              </a:solidFill>
              <a:ea typeface="微軟正黑體" pitchFamily="34" charset="-120"/>
              <a:cs typeface="Arial" charset="0"/>
            </a:endParaRPr>
          </a:p>
        </p:txBody>
      </p:sp>
      <p:cxnSp>
        <p:nvCxnSpPr>
          <p:cNvPr id="10" name="直線接點 9"/>
          <p:cNvCxnSpPr/>
          <p:nvPr userDrawn="1"/>
        </p:nvCxnSpPr>
        <p:spPr bwMode="auto">
          <a:xfrm>
            <a:off x="7215188" y="6186488"/>
            <a:ext cx="11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 bwMode="auto">
          <a:xfrm>
            <a:off x="7215188" y="5780088"/>
            <a:ext cx="11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4312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0"/>
          </p:nvPr>
        </p:nvSpPr>
        <p:spPr>
          <a:xfrm>
            <a:off x="827584" y="1053248"/>
            <a:ext cx="7887820" cy="52332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786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7098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7098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單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502024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雙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4"/>
          <p:cNvSpPr>
            <a:spLocks noGrp="1"/>
          </p:cNvSpPr>
          <p:nvPr>
            <p:ph sz="quarter" idx="10"/>
          </p:nvPr>
        </p:nvSpPr>
        <p:spPr>
          <a:xfrm>
            <a:off x="1124270" y="3222817"/>
            <a:ext cx="7305382" cy="801687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TW" altLang="en-US" sz="2400" b="1" kern="1200" baseline="0" dirty="0" smtClean="0">
                <a:solidFill>
                  <a:srgbClr val="C32B07"/>
                </a:solidFill>
                <a:latin typeface="Arial" pitchFamily="34" charset="0"/>
                <a:ea typeface="微軟正黑體" pitchFamily="34" charset="-120"/>
                <a:cs typeface="Arial Bold" pitchFamily="34" charset="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071678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Moldex3D Logo_2.jpg"/>
          <p:cNvPicPr>
            <a:picLocks noChangeAspect="1"/>
          </p:cNvPicPr>
          <p:nvPr userDrawn="1"/>
        </p:nvPicPr>
        <p:blipFill>
          <a:blip r:embed="rId3" cstate="print"/>
          <a:srcRect t="67469"/>
          <a:stretch>
            <a:fillRect/>
          </a:stretch>
        </p:blipFill>
        <p:spPr>
          <a:xfrm>
            <a:off x="1725050" y="2772008"/>
            <a:ext cx="5727270" cy="5855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單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502024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雙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4"/>
          <p:cNvSpPr>
            <a:spLocks noGrp="1"/>
          </p:cNvSpPr>
          <p:nvPr>
            <p:ph sz="quarter" idx="10"/>
          </p:nvPr>
        </p:nvSpPr>
        <p:spPr>
          <a:xfrm>
            <a:off x="1124270" y="3222817"/>
            <a:ext cx="7305382" cy="801687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TW" altLang="en-US" sz="2400" b="1" kern="1200" baseline="0" dirty="0" smtClean="0">
                <a:solidFill>
                  <a:srgbClr val="C32B07"/>
                </a:solidFill>
                <a:latin typeface="Arial" pitchFamily="34" charset="0"/>
                <a:ea typeface="微軟正黑體" pitchFamily="34" charset="-120"/>
                <a:cs typeface="Arial Bold" pitchFamily="34" charset="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071678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Moldex3D Logo_2.jpg"/>
          <p:cNvPicPr>
            <a:picLocks noChangeAspect="1"/>
          </p:cNvPicPr>
          <p:nvPr userDrawn="1"/>
        </p:nvPicPr>
        <p:blipFill>
          <a:blip r:embed="rId3" cstate="print"/>
          <a:srcRect t="67469"/>
          <a:stretch>
            <a:fillRect/>
          </a:stretch>
        </p:blipFill>
        <p:spPr>
          <a:xfrm>
            <a:off x="1725050" y="2772008"/>
            <a:ext cx="5727270" cy="5855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雙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755650" y="2164204"/>
            <a:ext cx="6337300" cy="1143000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內容版面配置區 4"/>
          <p:cNvSpPr>
            <a:spLocks noGrp="1"/>
          </p:cNvSpPr>
          <p:nvPr>
            <p:ph sz="quarter" idx="10"/>
          </p:nvPr>
        </p:nvSpPr>
        <p:spPr>
          <a:xfrm>
            <a:off x="755650" y="3325710"/>
            <a:ext cx="6337300" cy="801687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TW" altLang="en-US" sz="2400" b="1" kern="1200" baseline="0" dirty="0" smtClean="0">
                <a:solidFill>
                  <a:srgbClr val="C32B07"/>
                </a:solidFill>
                <a:latin typeface="Arial" pitchFamily="34" charset="0"/>
                <a:ea typeface="微軟正黑體" pitchFamily="34" charset="-120"/>
                <a:cs typeface="Arial Bold" pitchFamily="34" charset="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2251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單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350651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8032" y="3687167"/>
            <a:ext cx="7772400" cy="1326009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8032" y="5338542"/>
            <a:ext cx="2888300" cy="550912"/>
          </a:xfrm>
        </p:spPr>
        <p:txBody>
          <a:bodyPr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en-US" sz="1600" b="1" kern="1200" baseline="0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9" name="副標題 7"/>
          <p:cNvSpPr txBox="1">
            <a:spLocks/>
          </p:cNvSpPr>
          <p:nvPr userDrawn="1"/>
        </p:nvSpPr>
        <p:spPr bwMode="auto">
          <a:xfrm>
            <a:off x="7215188" y="5780088"/>
            <a:ext cx="17859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>
              <a:defRPr/>
            </a:pPr>
            <a:r>
              <a:rPr kumimoji="0" lang="en-US" altLang="zh-TW" sz="1600" dirty="0" smtClean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  RESTRICTED</a:t>
            </a:r>
            <a:endParaRPr kumimoji="0" lang="zh-TW" altLang="en-US" sz="1600" dirty="0" smtClean="0">
              <a:solidFill>
                <a:schemeClr val="bg1"/>
              </a:solidFill>
              <a:ea typeface="微軟正黑體" pitchFamily="34" charset="-120"/>
              <a:cs typeface="Arial" charset="0"/>
            </a:endParaRPr>
          </a:p>
        </p:txBody>
      </p:sp>
      <p:cxnSp>
        <p:nvCxnSpPr>
          <p:cNvPr id="10" name="直線接點 9"/>
          <p:cNvCxnSpPr/>
          <p:nvPr userDrawn="1"/>
        </p:nvCxnSpPr>
        <p:spPr bwMode="auto">
          <a:xfrm>
            <a:off x="7215188" y="6186488"/>
            <a:ext cx="16192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 bwMode="auto">
          <a:xfrm>
            <a:off x="7215188" y="5780088"/>
            <a:ext cx="16192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43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0575" y="116632"/>
            <a:ext cx="792482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7" name="Rectangle 15"/>
          <p:cNvSpPr txBox="1">
            <a:spLocks noChangeArrowheads="1"/>
          </p:cNvSpPr>
          <p:nvPr userDrawn="1"/>
        </p:nvSpPr>
        <p:spPr>
          <a:xfrm>
            <a:off x="300658" y="6381328"/>
            <a:ext cx="742950" cy="288032"/>
          </a:xfrm>
          <a:prstGeom prst="rect">
            <a:avLst/>
          </a:prstGeom>
          <a:ln/>
        </p:spPr>
        <p:txBody>
          <a:bodyPr anchor="ctr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1CFF515-C5D5-43F1-AC63-EB825BB27702}" type="slidenum">
              <a:rPr kumimoji="0" lang="en-US" altLang="zh-TW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rial Unicode MS" pitchFamily="34" charset="-12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1052736"/>
            <a:ext cx="7888316" cy="523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9562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>
              <a:lumMod val="95000"/>
              <a:lumOff val="5000"/>
            </a:schemeClr>
          </a:solidFill>
          <a:latin typeface="Arial" pitchFamily="34" charset="0"/>
          <a:ea typeface="微軟正黑體" pitchFamily="34" charset="-120"/>
          <a:cs typeface="ＭＳ Ｐゴシック" pitchFamily="34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&gt;"/>
        <a:defRPr lang="zh-TW" altLang="en-US" sz="2000" b="1" kern="1200" dirty="0">
          <a:solidFill>
            <a:srgbClr val="595959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»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0575" y="116632"/>
            <a:ext cx="792482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7" name="Rectangle 15"/>
          <p:cNvSpPr txBox="1">
            <a:spLocks noChangeArrowheads="1"/>
          </p:cNvSpPr>
          <p:nvPr userDrawn="1"/>
        </p:nvSpPr>
        <p:spPr>
          <a:xfrm>
            <a:off x="300658" y="6381328"/>
            <a:ext cx="742950" cy="288032"/>
          </a:xfrm>
          <a:prstGeom prst="rect">
            <a:avLst/>
          </a:prstGeom>
          <a:ln/>
        </p:spPr>
        <p:txBody>
          <a:bodyPr anchor="ctr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1CFF515-C5D5-43F1-AC63-EB825BB27702}" type="slidenum">
              <a:rPr kumimoji="0" lang="en-US" altLang="zh-TW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rial Unicode MS" pitchFamily="34" charset="-12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1052736"/>
            <a:ext cx="7888316" cy="523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547102" y="6415108"/>
            <a:ext cx="15071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│ </a:t>
            </a:r>
            <a:r>
              <a:rPr lang="en-US" altLang="zh-TW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Reseller</a:t>
            </a:r>
            <a:r>
              <a:rPr lang="en-US" altLang="zh-TW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and </a:t>
            </a:r>
            <a:r>
              <a:rPr lang="en-US" altLang="zh-TW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Staff Only </a:t>
            </a:r>
            <a:endParaRPr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>
              <a:lumMod val="95000"/>
              <a:lumOff val="5000"/>
            </a:schemeClr>
          </a:solidFill>
          <a:latin typeface="Arial" pitchFamily="34" charset="0"/>
          <a:ea typeface="微軟正黑體" pitchFamily="34" charset="-120"/>
          <a:cs typeface="ＭＳ Ｐゴシック" pitchFamily="34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&gt;"/>
        <a:defRPr lang="zh-TW" altLang="en-US" sz="2000" b="1" kern="1200" dirty="0">
          <a:solidFill>
            <a:srgbClr val="595959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»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0575" y="116632"/>
            <a:ext cx="792482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7" name="Rectangle 15"/>
          <p:cNvSpPr txBox="1">
            <a:spLocks noChangeArrowheads="1"/>
          </p:cNvSpPr>
          <p:nvPr userDrawn="1"/>
        </p:nvSpPr>
        <p:spPr>
          <a:xfrm>
            <a:off x="300658" y="6381328"/>
            <a:ext cx="742950" cy="288032"/>
          </a:xfrm>
          <a:prstGeom prst="rect">
            <a:avLst/>
          </a:prstGeom>
          <a:ln/>
        </p:spPr>
        <p:txBody>
          <a:bodyPr anchor="ctr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1CFF515-C5D5-43F1-AC63-EB825BB27702}" type="slidenum">
              <a:rPr kumimoji="0" lang="en-US" altLang="zh-TW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rial Unicode MS" pitchFamily="34" charset="-12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1052736"/>
            <a:ext cx="7888316" cy="523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547102" y="6415108"/>
            <a:ext cx="8274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│ </a:t>
            </a:r>
            <a:r>
              <a:rPr lang="en-US" altLang="zh-TW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Staff Only </a:t>
            </a:r>
            <a:endParaRPr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>
              <a:lumMod val="95000"/>
              <a:lumOff val="5000"/>
            </a:schemeClr>
          </a:solidFill>
          <a:latin typeface="Arial" pitchFamily="34" charset="0"/>
          <a:ea typeface="微軟正黑體" pitchFamily="34" charset="-120"/>
          <a:cs typeface="ＭＳ Ｐゴシック" pitchFamily="34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&gt;"/>
        <a:defRPr lang="zh-TW" altLang="en-US" sz="2000" b="1" kern="1200" dirty="0">
          <a:solidFill>
            <a:srgbClr val="595959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»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0575" y="116632"/>
            <a:ext cx="792482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7" name="Rectangle 15"/>
          <p:cNvSpPr txBox="1">
            <a:spLocks noChangeArrowheads="1"/>
          </p:cNvSpPr>
          <p:nvPr userDrawn="1"/>
        </p:nvSpPr>
        <p:spPr>
          <a:xfrm>
            <a:off x="300658" y="6381328"/>
            <a:ext cx="742950" cy="288032"/>
          </a:xfrm>
          <a:prstGeom prst="rect">
            <a:avLst/>
          </a:prstGeom>
          <a:ln/>
        </p:spPr>
        <p:txBody>
          <a:bodyPr anchor="ctr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1CFF515-C5D5-43F1-AC63-EB825BB27702}" type="slidenum">
              <a:rPr kumimoji="0" lang="en-US" altLang="zh-TW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rial Unicode MS" pitchFamily="34" charset="-12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1052736"/>
            <a:ext cx="7888316" cy="523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6" name="文字方塊 5"/>
          <p:cNvSpPr txBox="1"/>
          <p:nvPr userDrawn="1"/>
        </p:nvSpPr>
        <p:spPr>
          <a:xfrm>
            <a:off x="547102" y="6415108"/>
            <a:ext cx="16674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│ </a:t>
            </a:r>
            <a:r>
              <a:rPr lang="en-US" altLang="zh-TW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Staff with Permission Only </a:t>
            </a:r>
            <a:endParaRPr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>
              <a:lumMod val="95000"/>
              <a:lumOff val="5000"/>
            </a:schemeClr>
          </a:solidFill>
          <a:latin typeface="Arial" pitchFamily="34" charset="0"/>
          <a:ea typeface="微軟正黑體" pitchFamily="34" charset="-120"/>
          <a:cs typeface="ＭＳ Ｐゴシック" pitchFamily="34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&gt;"/>
        <a:defRPr lang="zh-TW" altLang="en-US" sz="2000" b="1" kern="1200" dirty="0">
          <a:solidFill>
            <a:srgbClr val="595959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»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0575" y="116632"/>
            <a:ext cx="792482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7" name="Rectangle 15"/>
          <p:cNvSpPr txBox="1">
            <a:spLocks noChangeArrowheads="1"/>
          </p:cNvSpPr>
          <p:nvPr userDrawn="1"/>
        </p:nvSpPr>
        <p:spPr>
          <a:xfrm>
            <a:off x="300658" y="6381328"/>
            <a:ext cx="742950" cy="288032"/>
          </a:xfrm>
          <a:prstGeom prst="rect">
            <a:avLst/>
          </a:prstGeom>
          <a:ln/>
        </p:spPr>
        <p:txBody>
          <a:bodyPr anchor="ctr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1CFF515-C5D5-43F1-AC63-EB825BB27702}" type="slidenum">
              <a:rPr kumimoji="0" lang="en-US" altLang="zh-TW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rial Unicode MS" pitchFamily="34" charset="-12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1052736"/>
            <a:ext cx="7888316" cy="523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547102" y="6415108"/>
            <a:ext cx="16674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│ </a:t>
            </a:r>
            <a:r>
              <a:rPr lang="en-US" altLang="zh-TW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Staff with Permission Only </a:t>
            </a:r>
            <a:endParaRPr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>
              <a:lumMod val="95000"/>
              <a:lumOff val="5000"/>
            </a:schemeClr>
          </a:solidFill>
          <a:latin typeface="Arial" pitchFamily="34" charset="0"/>
          <a:ea typeface="微軟正黑體" pitchFamily="34" charset="-120"/>
          <a:cs typeface="ＭＳ Ｐゴシック" pitchFamily="34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&gt;"/>
        <a:defRPr lang="zh-TW" altLang="en-US" sz="2000" b="1" kern="1200" dirty="0">
          <a:solidFill>
            <a:srgbClr val="595959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»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ldex3d.com/ch/wp-content/uploads/2018/04/Project_Report_Template_GITA_-2018_CH.pptx" TargetMode="External"/><Relationship Id="rId2" Type="http://schemas.openxmlformats.org/officeDocument/2006/relationships/hyperlink" Target="http://www.moldex3d.com/ch/wp-content/uploads/2018/04/Project_Description_GITA_2018_CH.docx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talentawards@moldex3d.com" TargetMode="External"/><Relationship Id="rId4" Type="http://schemas.openxmlformats.org/officeDocument/2006/relationships/hyperlink" Target="http://www.moldex3d.com/ch/wp-content/uploads/2018/04/Permission_to_Publish_GITA_2018_CH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81000" y="3207445"/>
            <a:ext cx="8763000" cy="281219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16200000">
            <a:off x="-1236554" y="4427523"/>
            <a:ext cx="2812191" cy="33908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副標題 4"/>
          <p:cNvSpPr>
            <a:spLocks noGrp="1"/>
          </p:cNvSpPr>
          <p:nvPr>
            <p:ph sz="quarter" idx="10"/>
          </p:nvPr>
        </p:nvSpPr>
        <p:spPr>
          <a:xfrm>
            <a:off x="864972" y="4102837"/>
            <a:ext cx="6337300" cy="1528753"/>
          </a:xfrm>
        </p:spPr>
        <p:txBody>
          <a:bodyPr/>
          <a:lstStyle/>
          <a:p>
            <a:pPr marL="0" indent="0"/>
            <a: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&lt;</a:t>
            </a:r>
            <a:r>
              <a:rPr lang="zh-TW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參賽代表姓名</a:t>
            </a:r>
            <a: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&gt;</a:t>
            </a:r>
            <a:b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</a:br>
            <a: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&lt;</a:t>
            </a:r>
            <a:r>
              <a:rPr lang="zh-TW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職稱</a:t>
            </a:r>
            <a: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&gt;</a:t>
            </a:r>
            <a:b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</a:br>
            <a: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&lt;</a:t>
            </a:r>
            <a:r>
              <a:rPr lang="zh-TW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部門名稱</a:t>
            </a:r>
            <a: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&gt;</a:t>
            </a:r>
            <a:b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</a:br>
            <a: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&lt;</a:t>
            </a:r>
            <a:r>
              <a:rPr lang="zh-TW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公司</a:t>
            </a:r>
            <a: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/</a:t>
            </a:r>
            <a:r>
              <a:rPr lang="zh-TW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學校名稱</a:t>
            </a:r>
            <a: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&gt;</a:t>
            </a:r>
            <a:endParaRPr lang="zh-TW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38199" y="3352800"/>
            <a:ext cx="4092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TW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&lt;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完整報告</a:t>
            </a:r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作品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名稱</a:t>
            </a:r>
            <a:r>
              <a:rPr lang="en-GB" altLang="zh-TW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&gt;</a:t>
            </a:r>
            <a:endParaRPr lang="zh-TW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 rot="16200000">
            <a:off x="-973610" y="4565144"/>
            <a:ext cx="2812191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6" y="0"/>
            <a:ext cx="9144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背景大綱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b="0" dirty="0" smtClean="0"/>
              <a:t>該產品</a:t>
            </a:r>
            <a:r>
              <a:rPr lang="zh-TW" altLang="en-US" b="0" dirty="0"/>
              <a:t>或是</a:t>
            </a:r>
            <a:r>
              <a:rPr lang="zh-TW" altLang="en-US" b="0" dirty="0" smtClean="0"/>
              <a:t>製程當前的設計開發趨勢為何</a:t>
            </a:r>
            <a:r>
              <a:rPr lang="en-US" altLang="zh-TW" b="0" dirty="0" smtClean="0"/>
              <a:t>?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629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挑戰及解決方案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b="0" dirty="0"/>
              <a:t>當前的挑戰</a:t>
            </a:r>
            <a:r>
              <a:rPr lang="en-US" altLang="zh-TW" b="0" dirty="0"/>
              <a:t>/</a:t>
            </a:r>
            <a:r>
              <a:rPr lang="zh-TW" altLang="en-US" b="0" dirty="0"/>
              <a:t>問題是甚麼</a:t>
            </a:r>
            <a:r>
              <a:rPr lang="en-US" altLang="zh-TW" b="0" dirty="0"/>
              <a:t>?</a:t>
            </a:r>
            <a:r>
              <a:rPr lang="zh-TW" altLang="en-US" b="0" dirty="0"/>
              <a:t>請闡述其重要性</a:t>
            </a:r>
            <a:r>
              <a:rPr lang="zh-TW" altLang="en-US" b="0" dirty="0" smtClean="0"/>
              <a:t>。</a:t>
            </a:r>
            <a:endParaRPr lang="en-US" altLang="zh-TW" b="0" dirty="0" smtClean="0"/>
          </a:p>
          <a:p>
            <a:endParaRPr lang="en-US" altLang="zh-TW" b="0" dirty="0"/>
          </a:p>
          <a:p>
            <a:endParaRPr lang="en-US" altLang="zh-TW" b="0" dirty="0" smtClean="0"/>
          </a:p>
          <a:p>
            <a:r>
              <a:rPr lang="zh-TW" altLang="en-US" b="0" dirty="0" smtClean="0"/>
              <a:t>為何選擇</a:t>
            </a:r>
            <a:r>
              <a:rPr lang="en-US" altLang="zh-TW" b="0" dirty="0" smtClean="0"/>
              <a:t>Moldex3D?</a:t>
            </a:r>
            <a:endParaRPr lang="en-US" altLang="zh-TW" b="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624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目標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b="0" dirty="0" smtClean="0"/>
              <a:t>目標</a:t>
            </a:r>
            <a:endParaRPr lang="en-US" altLang="zh-TW" b="0" dirty="0" smtClean="0"/>
          </a:p>
          <a:p>
            <a:pPr lvl="1"/>
            <a:r>
              <a:rPr lang="zh-TW" altLang="en-US" dirty="0" smtClean="0"/>
              <a:t>請描述作品預計達成之目標</a:t>
            </a:r>
            <a:endParaRPr lang="en-US" altLang="zh-TW" dirty="0" smtClean="0"/>
          </a:p>
          <a:p>
            <a:endParaRPr lang="en-US" altLang="zh-TW" b="0" dirty="0" smtClean="0"/>
          </a:p>
          <a:p>
            <a:r>
              <a:rPr lang="zh-TW" altLang="en-US" b="0" dirty="0" smtClean="0"/>
              <a:t>預期效益</a:t>
            </a:r>
            <a:endParaRPr lang="en-US" altLang="zh-TW" b="0" dirty="0" smtClean="0"/>
          </a:p>
          <a:p>
            <a:pPr lvl="1"/>
            <a:r>
              <a:rPr lang="zh-TW" altLang="en-US" dirty="0" smtClean="0"/>
              <a:t>請描述預計達成的具體效益，例如：成型週期縮短</a:t>
            </a:r>
            <a:r>
              <a:rPr lang="en-US" altLang="zh-TW" dirty="0" smtClean="0"/>
              <a:t> 20</a:t>
            </a:r>
            <a:r>
              <a:rPr lang="zh-TW" altLang="en-US" dirty="0" smtClean="0"/>
              <a:t>秒、</a:t>
            </a:r>
            <a:r>
              <a:rPr lang="en-US" altLang="zh-TW" dirty="0" smtClean="0"/>
              <a:t>Z</a:t>
            </a:r>
            <a:r>
              <a:rPr lang="zh-TW" altLang="en-US" dirty="0" smtClean="0"/>
              <a:t>軸方向變形量改善</a:t>
            </a:r>
            <a:r>
              <a:rPr lang="en-US" altLang="zh-TW" dirty="0" smtClean="0"/>
              <a:t> 50%</a:t>
            </a:r>
            <a:endParaRPr lang="en-GB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1531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zh-TW" sz="3200" dirty="0" smtClean="0">
                <a:cs typeface="Arial" pitchFamily="34" charset="0"/>
              </a:rPr>
              <a:t>PART III: </a:t>
            </a:r>
            <a:r>
              <a:rPr lang="zh-TW" altLang="en-US" sz="3200" dirty="0" smtClean="0">
                <a:cs typeface="Arial" pitchFamily="34" charset="0"/>
              </a:rPr>
              <a:t>產品介紹</a:t>
            </a:r>
            <a:endParaRPr lang="en-US" altLang="zh-TW" sz="32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66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產品及模具開發流程與分工介紹</a:t>
            </a:r>
            <a:endParaRPr lang="zh-TW" altLang="en-US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b="0" dirty="0" smtClean="0"/>
              <a:t>建議使用流程圖來呈現產品開發流程及分工 </a:t>
            </a:r>
            <a:r>
              <a:rPr lang="en-US" altLang="zh-TW" b="0" dirty="0" smtClean="0"/>
              <a:t>(</a:t>
            </a:r>
            <a:r>
              <a:rPr lang="zh-TW" altLang="en-US" b="0" dirty="0" smtClean="0"/>
              <a:t>範例如下</a:t>
            </a:r>
            <a:r>
              <a:rPr lang="en-US" altLang="zh-TW" b="0" dirty="0" smtClean="0"/>
              <a:t>)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6901096" cy="41874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09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zh-TW" altLang="en-US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產品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b="0" dirty="0" smtClean="0"/>
              <a:t>產品件名稱</a:t>
            </a:r>
            <a:r>
              <a:rPr lang="en-US" altLang="zh-TW" b="0" dirty="0" smtClean="0"/>
              <a:t>:</a:t>
            </a:r>
          </a:p>
          <a:p>
            <a:pPr lvl="1"/>
            <a:r>
              <a:rPr lang="zh-TW" altLang="en-US" sz="1600" dirty="0" smtClean="0"/>
              <a:t>例如：汽車儀表板</a:t>
            </a:r>
            <a:endParaRPr lang="en-US" altLang="zh-TW" sz="1800" dirty="0" smtClean="0"/>
          </a:p>
          <a:p>
            <a:endParaRPr lang="en-US" altLang="zh-TW" b="0" dirty="0" smtClean="0"/>
          </a:p>
          <a:p>
            <a:r>
              <a:rPr lang="zh-TW" altLang="en-US" b="0" dirty="0" smtClean="0"/>
              <a:t>產品尺寸</a:t>
            </a:r>
          </a:p>
          <a:p>
            <a:pPr lvl="1"/>
            <a:r>
              <a:rPr lang="zh-TW" altLang="en-US" dirty="0" smtClean="0"/>
              <a:t>長：</a:t>
            </a:r>
            <a:r>
              <a:rPr lang="en-US" altLang="zh-TW" dirty="0" smtClean="0"/>
              <a:t>     mm</a:t>
            </a:r>
          </a:p>
          <a:p>
            <a:pPr lvl="1"/>
            <a:r>
              <a:rPr lang="zh-TW" altLang="en-US" dirty="0" smtClean="0"/>
              <a:t>寬：     </a:t>
            </a:r>
            <a:r>
              <a:rPr lang="en-US" altLang="zh-TW" dirty="0" smtClean="0"/>
              <a:t>mm</a:t>
            </a:r>
          </a:p>
          <a:p>
            <a:pPr lvl="1"/>
            <a:r>
              <a:rPr lang="zh-TW" altLang="en-US" dirty="0" smtClean="0"/>
              <a:t>高：</a:t>
            </a:r>
            <a:r>
              <a:rPr lang="en-US" altLang="zh-TW" dirty="0" smtClean="0"/>
              <a:t>     mm</a:t>
            </a:r>
          </a:p>
          <a:p>
            <a:pPr lvl="1"/>
            <a:r>
              <a:rPr lang="zh-TW" altLang="en-US" dirty="0" smtClean="0"/>
              <a:t>厚度：</a:t>
            </a:r>
            <a:r>
              <a:rPr lang="en-US" altLang="zh-TW" dirty="0" smtClean="0"/>
              <a:t>  mm</a:t>
            </a:r>
          </a:p>
          <a:p>
            <a:pPr lvl="1"/>
            <a:endParaRPr lang="en-US" altLang="zh-TW" sz="1600" dirty="0" smtClean="0"/>
          </a:p>
          <a:p>
            <a:r>
              <a:rPr lang="zh-TW" altLang="en-US" b="0" dirty="0" smtClean="0"/>
              <a:t>網格模型</a:t>
            </a:r>
            <a:endParaRPr lang="en-US" altLang="zh-TW" b="0" dirty="0" smtClean="0"/>
          </a:p>
          <a:p>
            <a:pPr lvl="1"/>
            <a:r>
              <a:rPr lang="zh-TW" altLang="en-US" dirty="0" smtClean="0"/>
              <a:t>網格型態</a:t>
            </a:r>
            <a:r>
              <a:rPr lang="en-US" altLang="zh-TW" dirty="0" smtClean="0"/>
              <a:t> </a:t>
            </a:r>
            <a:endParaRPr lang="zh-TW" altLang="en-US" dirty="0" smtClean="0"/>
          </a:p>
          <a:p>
            <a:pPr lvl="1"/>
            <a:r>
              <a:rPr lang="zh-TW" altLang="en-US" dirty="0" smtClean="0"/>
              <a:t>總網格數</a:t>
            </a:r>
            <a:r>
              <a:rPr lang="en-US" altLang="zh-TW" dirty="0" smtClean="0"/>
              <a:t> </a:t>
            </a:r>
            <a:endParaRPr lang="en-US" altLang="zh-TW" sz="1800" dirty="0" smtClean="0"/>
          </a:p>
          <a:p>
            <a:pPr>
              <a:spcBef>
                <a:spcPts val="1800"/>
              </a:spcBef>
              <a:buNone/>
            </a:pPr>
            <a:endParaRPr lang="en-US" altLang="zh-TW" sz="1800" dirty="0" smtClean="0"/>
          </a:p>
        </p:txBody>
      </p:sp>
      <p:pic>
        <p:nvPicPr>
          <p:cNvPr id="6" name="內容版面配置區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3995" y="1893332"/>
            <a:ext cx="4200609" cy="341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4400035" y="1524000"/>
            <a:ext cx="413436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n-ea"/>
                <a:ea typeface="+mn-ea"/>
              </a:rPr>
              <a:t>請提供實際產品的圖片</a:t>
            </a:r>
            <a:endParaRPr lang="zh-TW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765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材料分析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b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94875"/>
            <a:ext cx="6553200" cy="4609838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790575" y="990600"/>
            <a:ext cx="4932345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+mn-ea"/>
                <a:ea typeface="+mn-ea"/>
              </a:rPr>
              <a:t>範例：請提供產品</a:t>
            </a:r>
            <a:r>
              <a:rPr lang="zh-TW" altLang="en-US" sz="2000" dirty="0">
                <a:latin typeface="+mn-ea"/>
                <a:ea typeface="+mn-ea"/>
              </a:rPr>
              <a:t>使用的材料</a:t>
            </a:r>
            <a:r>
              <a:rPr lang="zh-TW" altLang="en-US" sz="2000" dirty="0" smtClean="0">
                <a:latin typeface="+mn-ea"/>
                <a:ea typeface="+mn-ea"/>
              </a:rPr>
              <a:t>資訊</a:t>
            </a:r>
            <a:endParaRPr lang="zh-TW" altLang="en-US" sz="2000" dirty="0">
              <a:latin typeface="+mn-ea"/>
              <a:ea typeface="+mn-ea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041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流道配置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b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43000"/>
            <a:ext cx="7358063" cy="49613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827584" y="1143000"/>
            <a:ext cx="4932345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+mn-ea"/>
                <a:ea typeface="+mn-ea"/>
              </a:rPr>
              <a:t>範例：請展示產品的流道配置</a:t>
            </a:r>
          </a:p>
        </p:txBody>
      </p:sp>
    </p:spTree>
    <p:extLst>
      <p:ext uri="{BB962C8B-B14F-4D97-AF65-F5344CB8AC3E}">
        <p14:creationId xmlns:p14="http://schemas.microsoft.com/office/powerpoint/2010/main" val="2427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冷卻水路設計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b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54" y="1090318"/>
            <a:ext cx="7010400" cy="4469614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856735" y="1101479"/>
            <a:ext cx="4932345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+mn-ea"/>
                <a:ea typeface="+mn-ea"/>
              </a:rPr>
              <a:t>範例：請展示產品的水路設計</a:t>
            </a:r>
          </a:p>
        </p:txBody>
      </p:sp>
    </p:spTree>
    <p:extLst>
      <p:ext uri="{BB962C8B-B14F-4D97-AF65-F5344CB8AC3E}">
        <p14:creationId xmlns:p14="http://schemas.microsoft.com/office/powerpoint/2010/main" val="364443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成型條件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sz="2200" b="0" dirty="0" smtClean="0"/>
              <a:t>充填時間：</a:t>
            </a:r>
            <a:r>
              <a:rPr lang="en-US" altLang="zh-TW" sz="2200" b="0" dirty="0" smtClean="0"/>
              <a:t> sec</a:t>
            </a:r>
          </a:p>
          <a:p>
            <a:r>
              <a:rPr lang="zh-TW" altLang="en-US" sz="2200" b="0" dirty="0" smtClean="0"/>
              <a:t>熔膠溫度： </a:t>
            </a:r>
            <a:r>
              <a:rPr lang="en-US" altLang="zh-TW" sz="2200" b="0" dirty="0"/>
              <a:t>°</a:t>
            </a:r>
            <a:r>
              <a:rPr lang="en-US" altLang="zh-TW" sz="2200" b="0" dirty="0" smtClean="0"/>
              <a:t>C</a:t>
            </a:r>
          </a:p>
          <a:p>
            <a:r>
              <a:rPr lang="zh-TW" altLang="en-US" sz="2200" b="0" dirty="0" smtClean="0"/>
              <a:t>模具溫度： </a:t>
            </a:r>
            <a:r>
              <a:rPr lang="en-US" altLang="zh-TW" sz="2200" b="0" dirty="0"/>
              <a:t>°C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951" y="1524000"/>
            <a:ext cx="4770040" cy="3791571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783059" y="1053248"/>
            <a:ext cx="4932345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+mn-ea"/>
                <a:ea typeface="+mn-ea"/>
              </a:rPr>
              <a:t>範例：請提供詳細的</a:t>
            </a:r>
            <a:r>
              <a:rPr lang="zh-TW" altLang="en-US" sz="2000">
                <a:latin typeface="+mn-ea"/>
                <a:ea typeface="+mn-ea"/>
              </a:rPr>
              <a:t>成型</a:t>
            </a:r>
            <a:r>
              <a:rPr lang="zh-TW" altLang="en-US" sz="2000" smtClean="0">
                <a:latin typeface="+mn-ea"/>
                <a:ea typeface="+mn-ea"/>
              </a:rPr>
              <a:t>條件資訊</a:t>
            </a:r>
            <a:endParaRPr lang="zh-TW" altLang="en-US" sz="2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1270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撰寫</a:t>
            </a:r>
            <a:r>
              <a:rPr lang="en-US" altLang="zh-TW" dirty="0" smtClean="0"/>
              <a:t>Tips</a:t>
            </a:r>
            <a:r>
              <a:rPr lang="zh-TW" altLang="en-US" dirty="0" smtClean="0"/>
              <a:t>：圖片範例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685800" y="1524000"/>
            <a:ext cx="7632826" cy="3733800"/>
          </a:xfrm>
          <a:prstGeom prst="rect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20811" y="1589456"/>
            <a:ext cx="612284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圖片尺寸及解析度需求：</a:t>
            </a:r>
            <a:r>
              <a:rPr lang="en-US" altLang="zh-TW" b="1" dirty="0" smtClean="0"/>
              <a:t>1,500 </a:t>
            </a:r>
            <a:r>
              <a:rPr lang="en-US" altLang="zh-TW" b="1" dirty="0"/>
              <a:t>x </a:t>
            </a:r>
            <a:r>
              <a:rPr lang="en-US" altLang="zh-TW" b="1" dirty="0" smtClean="0"/>
              <a:t>2,100 pixels, 300dpi</a:t>
            </a:r>
            <a:endParaRPr lang="zh-TW" altLang="en-US" b="1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20811" y="4572000"/>
            <a:ext cx="582396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請附上圖片說明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例如：圖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模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流分析結果顯示和實際試模結果高度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符合</a:t>
            </a:r>
            <a:endParaRPr lang="zh-TW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4822" y="2184391"/>
            <a:ext cx="3690404" cy="179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 t="5218" b="16262"/>
          <a:stretch>
            <a:fillRect/>
          </a:stretch>
        </p:blipFill>
        <p:spPr bwMode="auto">
          <a:xfrm>
            <a:off x="790575" y="2049424"/>
            <a:ext cx="3256622" cy="20696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矩形 11"/>
          <p:cNvSpPr/>
          <p:nvPr/>
        </p:nvSpPr>
        <p:spPr>
          <a:xfrm>
            <a:off x="4211595" y="4136605"/>
            <a:ext cx="24160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</a:t>
            </a:r>
            <a:r>
              <a:rPr lang="en-US" altLang="zh-TW" sz="1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BASF Polyurethanes</a:t>
            </a:r>
            <a:endParaRPr lang="zh-TW" altLang="en-US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652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PART IV: </a:t>
            </a:r>
            <a:r>
              <a:rPr lang="zh-TW" altLang="en-US" dirty="0" smtClean="0"/>
              <a:t>模流分析應用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058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分析方法及流程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b="0" dirty="0" smtClean="0"/>
              <a:t>使用哪些產品、模組或是功能</a:t>
            </a:r>
            <a:r>
              <a:rPr lang="en-US" altLang="zh-TW" b="0" dirty="0" smtClean="0"/>
              <a:t>?</a:t>
            </a:r>
            <a:r>
              <a:rPr lang="zh-TW" altLang="en-US" b="0" dirty="0" smtClean="0"/>
              <a:t> 有特別著重的部分</a:t>
            </a:r>
            <a:r>
              <a:rPr lang="en-US" altLang="zh-TW" b="0" dirty="0" smtClean="0"/>
              <a:t>?</a:t>
            </a:r>
          </a:p>
          <a:p>
            <a:pPr lvl="1"/>
            <a:r>
              <a:rPr lang="zh-TW" altLang="en-US" sz="1600" dirty="0" smtClean="0"/>
              <a:t>產品</a:t>
            </a:r>
            <a:r>
              <a:rPr lang="en-US" altLang="zh-TW" sz="1600" dirty="0" smtClean="0"/>
              <a:t>Package:</a:t>
            </a:r>
          </a:p>
          <a:p>
            <a:pPr lvl="2"/>
            <a:r>
              <a:rPr lang="zh-TW" altLang="en-US" b="0" dirty="0" smtClean="0">
                <a:ea typeface="Segoe UI" panose="020B0502040204020203" pitchFamily="34" charset="0"/>
                <a:cs typeface="Segoe UI" panose="020B0502040204020203" pitchFamily="34" charset="0"/>
              </a:rPr>
              <a:t>例如：</a:t>
            </a:r>
            <a:r>
              <a:rPr lang="en-US" altLang="zh-TW" b="0" dirty="0" smtClean="0">
                <a:ea typeface="Segoe UI" panose="020B0502040204020203" pitchFamily="34" charset="0"/>
                <a:cs typeface="Segoe UI" panose="020B0502040204020203" pitchFamily="34" charset="0"/>
              </a:rPr>
              <a:t>Moldex3D Advanced</a:t>
            </a:r>
          </a:p>
          <a:p>
            <a:pPr lvl="1"/>
            <a:r>
              <a:rPr lang="zh-TW" altLang="en-US" sz="1600" dirty="0" smtClean="0"/>
              <a:t>使用的產品模組</a:t>
            </a:r>
            <a:endParaRPr lang="en-US" altLang="zh-TW" sz="1600" dirty="0" smtClean="0"/>
          </a:p>
          <a:p>
            <a:pPr lvl="2"/>
            <a:r>
              <a:rPr lang="zh-TW" altLang="en-US" b="0" dirty="0" smtClean="0">
                <a:ea typeface="Segoe UI" panose="020B0502040204020203" pitchFamily="34" charset="0"/>
                <a:cs typeface="Segoe UI" panose="020B0502040204020203" pitchFamily="34" charset="0"/>
              </a:rPr>
              <a:t>例如：</a:t>
            </a:r>
            <a:r>
              <a:rPr lang="en-US" altLang="zh-TW" b="0" dirty="0" smtClean="0">
                <a:ea typeface="Segoe UI" panose="020B0502040204020203" pitchFamily="34" charset="0"/>
                <a:cs typeface="Segoe UI" panose="020B0502040204020203" pitchFamily="34" charset="0"/>
              </a:rPr>
              <a:t>Fiber</a:t>
            </a:r>
            <a:r>
              <a:rPr lang="en-US" altLang="zh-TW" b="0" dirty="0">
                <a:ea typeface="Segoe UI" panose="020B0502040204020203" pitchFamily="34" charset="0"/>
                <a:cs typeface="Segoe UI" panose="020B0502040204020203" pitchFamily="34" charset="0"/>
              </a:rPr>
              <a:t>/ FEA Interface/ Warp module/ Material characterization </a:t>
            </a:r>
            <a:r>
              <a:rPr lang="en-US" altLang="zh-TW" b="0" dirty="0" smtClean="0">
                <a:ea typeface="Segoe UI" panose="020B0502040204020203" pitchFamily="34" charset="0"/>
                <a:cs typeface="Segoe UI" panose="020B0502040204020203" pitchFamily="34" charset="0"/>
              </a:rPr>
              <a:t>services</a:t>
            </a:r>
            <a:endParaRPr lang="en-US" altLang="zh-TW" b="0" dirty="0"/>
          </a:p>
          <a:p>
            <a:endParaRPr lang="en-US" altLang="zh-TW" b="0" dirty="0" smtClean="0"/>
          </a:p>
          <a:p>
            <a:r>
              <a:rPr lang="zh-TW" altLang="en-US" b="0" dirty="0" smtClean="0"/>
              <a:t>詳述分析的執行過程、哪些分析項目以及先後順序</a:t>
            </a:r>
            <a:endParaRPr lang="en-US" altLang="zh-TW" b="0" dirty="0" smtClean="0"/>
          </a:p>
          <a:p>
            <a:pPr>
              <a:buNone/>
            </a:pPr>
            <a:endParaRPr lang="zh-TW" alt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05988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</a:rPr>
              <a:t>原始設計</a:t>
            </a:r>
            <a:r>
              <a:rPr lang="zh-TW" altLang="en-US" dirty="0" smtClean="0"/>
              <a:t>分析結果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b="0" dirty="0" smtClean="0"/>
              <a:t>請呈現作品分析重點 </a:t>
            </a:r>
            <a:r>
              <a:rPr lang="en-US" altLang="zh-TW" b="0" dirty="0" smtClean="0"/>
              <a:t>(</a:t>
            </a:r>
            <a:r>
              <a:rPr lang="zh-TW" altLang="en-US" b="0" dirty="0" smtClean="0"/>
              <a:t>例如：流動波前、翹曲分析、纖維排向或是冷卻分析等等</a:t>
            </a:r>
            <a:r>
              <a:rPr lang="en-US" altLang="zh-TW" b="0" dirty="0" smtClean="0"/>
              <a:t>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98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</a:rPr>
              <a:t>設計變更</a:t>
            </a:r>
            <a:r>
              <a:rPr lang="zh-TW" altLang="en-US" dirty="0" smtClean="0"/>
              <a:t>分析結果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b="0" dirty="0" smtClean="0"/>
              <a:t>請呈現作品分析重點 </a:t>
            </a:r>
            <a:r>
              <a:rPr lang="en-US" altLang="zh-TW" b="0" dirty="0" smtClean="0"/>
              <a:t>(</a:t>
            </a:r>
            <a:r>
              <a:rPr lang="zh-TW" altLang="en-US" b="0" dirty="0" smtClean="0"/>
              <a:t>例如：流動波前、翹曲分析、纖維排向或是冷卻分析等等</a:t>
            </a:r>
            <a:r>
              <a:rPr lang="en-US" altLang="zh-TW" b="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8632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原始設計和設計變更比較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b="0" dirty="0" smtClean="0"/>
              <a:t>請比較設變前後的差異和帶來的改變</a:t>
            </a:r>
          </a:p>
        </p:txBody>
      </p:sp>
    </p:spTree>
    <p:extLst>
      <p:ext uri="{BB962C8B-B14F-4D97-AF65-F5344CB8AC3E}">
        <p14:creationId xmlns:p14="http://schemas.microsoft.com/office/powerpoint/2010/main" val="512808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驗證模擬分析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b="0" dirty="0" smtClean="0"/>
              <a:t>請說明如何進行模擬分析驗證</a:t>
            </a:r>
            <a:endParaRPr lang="zh-TW" altLang="en-US" b="0" dirty="0"/>
          </a:p>
        </p:txBody>
      </p:sp>
    </p:spTree>
    <p:extLst>
      <p:ext uri="{BB962C8B-B14F-4D97-AF65-F5344CB8AC3E}">
        <p14:creationId xmlns:p14="http://schemas.microsoft.com/office/powerpoint/2010/main" val="162282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PART V: </a:t>
            </a:r>
            <a:r>
              <a:rPr lang="zh-TW" altLang="en-US" dirty="0" smtClean="0"/>
              <a:t>結論及未來應用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270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結論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b="0" dirty="0" smtClean="0"/>
              <a:t>請總結作品成果</a:t>
            </a:r>
            <a:endParaRPr lang="en-US" altLang="zh-TW" b="0" dirty="0" smtClean="0"/>
          </a:p>
          <a:p>
            <a:endParaRPr lang="en-US" altLang="zh-TW" b="0" dirty="0" smtClean="0"/>
          </a:p>
          <a:p>
            <a:endParaRPr lang="en-US" altLang="zh-TW" b="0" dirty="0" smtClean="0"/>
          </a:p>
          <a:p>
            <a:endParaRPr lang="en-US" altLang="zh-TW" b="0" dirty="0" smtClean="0"/>
          </a:p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435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Moldex3D</a:t>
            </a:r>
            <a:r>
              <a:rPr lang="zh-TW" altLang="en-US" dirty="0" smtClean="0"/>
              <a:t>應用效益分析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b="0" dirty="0" smtClean="0"/>
              <a:t>請</a:t>
            </a:r>
            <a:r>
              <a:rPr altLang="en-US" b="0" dirty="0" smtClean="0"/>
              <a:t>具體描述</a:t>
            </a:r>
            <a:r>
              <a:rPr lang="en-US" altLang="en-US" b="0" dirty="0" smtClean="0"/>
              <a:t> </a:t>
            </a:r>
            <a:r>
              <a:rPr lang="en-US" altLang="zh-TW" b="0" dirty="0" smtClean="0"/>
              <a:t>Moldex3D</a:t>
            </a:r>
            <a:r>
              <a:rPr lang="zh-TW" altLang="en-US" b="0" dirty="0" smtClean="0"/>
              <a:t> 的價值及帶來的效益 </a:t>
            </a:r>
            <a:r>
              <a:rPr lang="en-US" altLang="zh-TW" b="0" dirty="0" smtClean="0"/>
              <a:t>(</a:t>
            </a:r>
            <a:r>
              <a:rPr lang="zh-TW" altLang="en-US" b="0" dirty="0" smtClean="0"/>
              <a:t>請涵蓋量化數據</a:t>
            </a:r>
            <a:r>
              <a:rPr lang="en-US" altLang="zh-TW" b="0" dirty="0" smtClean="0"/>
              <a:t>)</a:t>
            </a:r>
          </a:p>
          <a:p>
            <a:pPr lvl="1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1476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Moldex3D</a:t>
            </a:r>
            <a:r>
              <a:rPr lang="zh-TW" altLang="en-US" dirty="0" smtClean="0"/>
              <a:t>未來應用及研究發展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b="0" dirty="0" smtClean="0">
                <a:latin typeface="微軟正黑體" pitchFamily="34" charset="-120"/>
              </a:rPr>
              <a:t>未來應用計畫</a:t>
            </a:r>
          </a:p>
          <a:p>
            <a:endParaRPr lang="en-US" altLang="zh-TW" b="0" dirty="0" smtClean="0"/>
          </a:p>
          <a:p>
            <a:endParaRPr lang="en-US" altLang="zh-TW" b="0" dirty="0" smtClean="0"/>
          </a:p>
          <a:p>
            <a:endParaRPr lang="en-US" altLang="zh-TW" b="0" dirty="0" smtClean="0"/>
          </a:p>
          <a:p>
            <a:r>
              <a:rPr lang="zh-TW" altLang="en-US" b="0" dirty="0" smtClean="0"/>
              <a:t>未來研究計畫</a:t>
            </a:r>
            <a:endParaRPr lang="zh-TW" altLang="en-US" b="0" dirty="0"/>
          </a:p>
        </p:txBody>
      </p:sp>
    </p:spTree>
    <p:extLst>
      <p:ext uri="{BB962C8B-B14F-4D97-AF65-F5344CB8AC3E}">
        <p14:creationId xmlns:p14="http://schemas.microsoft.com/office/powerpoint/2010/main" val="56977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撰寫</a:t>
            </a:r>
            <a:r>
              <a:rPr lang="en-US" altLang="zh-TW" dirty="0" smtClean="0"/>
              <a:t>Tips</a:t>
            </a:r>
            <a:r>
              <a:rPr lang="zh-TW" altLang="en-US" dirty="0" smtClean="0"/>
              <a:t>：</a:t>
            </a:r>
            <a:r>
              <a:rPr lang="zh-TW" altLang="en-US" dirty="0"/>
              <a:t>圖片</a:t>
            </a:r>
            <a:r>
              <a:rPr lang="zh-TW" altLang="en-US" dirty="0" smtClean="0"/>
              <a:t>範例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848600" cy="352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910281" y="1270683"/>
            <a:ext cx="40005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+mn-ea"/>
                <a:ea typeface="+mn-ea"/>
              </a:rPr>
              <a:t>可以多利用圖片凸顯設計變更差異</a:t>
            </a:r>
            <a:endParaRPr lang="zh-TW" altLang="en-US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481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>
          <a:xfrm>
            <a:off x="609600" y="1606102"/>
            <a:ext cx="8458200" cy="3270698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zh-TW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參賽者需要提供的作品檔案包含以下</a:t>
            </a:r>
            <a:r>
              <a:rPr lang="zh-TW" alt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endParaRPr lang="en-US" altLang="zh-TW" sz="1400" b="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zh-TW" altLang="en-US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作品概念書 </a:t>
            </a:r>
            <a:r>
              <a:rPr lang="en-US" altLang="zh-TW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400" b="0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下載格式</a:t>
            </a:r>
            <a:r>
              <a:rPr lang="en-US" altLang="zh-TW" sz="1400" b="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zh-TW" altLang="en-US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完整報告 </a:t>
            </a:r>
            <a:r>
              <a:rPr lang="en-US" altLang="zh-TW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400" b="0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3"/>
              </a:rPr>
              <a:t>下載格式</a:t>
            </a:r>
            <a:r>
              <a:rPr lang="en-US" altLang="zh-TW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 </a:t>
            </a:r>
            <a:endParaRPr lang="en-US" altLang="zh-TW" sz="1400" b="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zh-TW" altLang="en-US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授權同意書 </a:t>
            </a:r>
            <a:r>
              <a:rPr lang="en-US" altLang="zh-TW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400" b="0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4"/>
              </a:rPr>
              <a:t>下載</a:t>
            </a:r>
            <a:r>
              <a:rPr lang="en-US" altLang="zh-TW" sz="1400" b="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pPr marL="0" indent="0">
              <a:lnSpc>
                <a:spcPct val="150000"/>
              </a:lnSpc>
            </a:pPr>
            <a:r>
              <a:rPr lang="en-US" altLang="zh-TW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【</a:t>
            </a:r>
            <a:r>
              <a:rPr lang="zh-TW" altLang="en-US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加分項目</a:t>
            </a:r>
            <a:r>
              <a:rPr lang="en-US" altLang="zh-TW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】</a:t>
            </a:r>
            <a:r>
              <a:rPr lang="zh-TW" altLang="en-US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凡繳交</a:t>
            </a:r>
            <a:r>
              <a:rPr lang="en-US" altLang="zh-TW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CAD</a:t>
            </a:r>
            <a:r>
              <a:rPr lang="zh-TW" altLang="en-US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模型、幾何檔案</a:t>
            </a:r>
            <a:r>
              <a:rPr lang="en-US" altLang="zh-TW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(.stl</a:t>
            </a:r>
            <a:r>
              <a:rPr lang="zh-TW" altLang="en-US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檔或</a:t>
            </a:r>
            <a:r>
              <a:rPr lang="en-US" altLang="zh-TW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.step</a:t>
            </a:r>
            <a:r>
              <a:rPr lang="zh-TW" altLang="en-US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檔</a:t>
            </a:r>
            <a:r>
              <a:rPr lang="en-US" altLang="zh-TW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及</a:t>
            </a:r>
            <a:r>
              <a:rPr lang="en-US" altLang="zh-TW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.3dm</a:t>
            </a:r>
            <a:r>
              <a:rPr lang="zh-TW" altLang="en-US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檔或</a:t>
            </a:r>
            <a:r>
              <a:rPr lang="en-US" altLang="zh-TW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.mdg</a:t>
            </a:r>
            <a:r>
              <a:rPr lang="zh-TW" altLang="en-US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檔，可以獲得作品加分</a:t>
            </a:r>
            <a:r>
              <a:rPr lang="en-US" altLang="zh-TW" sz="1400" b="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zh-TW" alt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所有</a:t>
            </a:r>
            <a:r>
              <a:rPr lang="zh-TW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檔案須於美國東部標準時間</a:t>
            </a:r>
            <a:r>
              <a:rPr lang="en-US" altLang="zh-TW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2018</a:t>
            </a:r>
            <a:r>
              <a:rPr lang="zh-TW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TW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</a:t>
            </a:r>
            <a:r>
              <a:rPr lang="zh-TW" alt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1400" b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26</a:t>
            </a:r>
            <a:r>
              <a:rPr lang="zh-TW" altLang="en-US" sz="1400" b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</a:t>
            </a:r>
            <a:r>
              <a:rPr lang="en-US" altLang="zh-TW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</a:t>
            </a:r>
            <a:r>
              <a:rPr lang="en-US" altLang="zh-TW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11:59 p.m. EST</a:t>
            </a:r>
            <a:r>
              <a:rPr lang="zh-TW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前寄至：</a:t>
            </a:r>
            <a:r>
              <a:rPr lang="en-US" altLang="zh-TW" sz="1400" b="0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5"/>
              </a:rPr>
              <a:t>talentawards@moldex3d.com</a:t>
            </a:r>
            <a:endParaRPr lang="zh-TW" altLang="en-US" sz="1400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如檔案超過郵件附件限制，請將檔案上傳至網路空間後，提供下載連結。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參賽作品須以使用</a:t>
            </a:r>
            <a:r>
              <a:rPr lang="en-US" altLang="zh-TW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Moldex3D</a:t>
            </a:r>
            <a:r>
              <a:rPr lang="zh-TW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解決方案為主，並呈現應用</a:t>
            </a:r>
            <a:r>
              <a:rPr lang="en-US" altLang="zh-TW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Moldex3D</a:t>
            </a:r>
            <a:r>
              <a:rPr lang="zh-TW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帶來的具體效益。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參賽作品內容如不符規定或繳交檔不完整者，不得評選，參賽團隊（者）不得異議。</a:t>
            </a:r>
          </a:p>
          <a:p>
            <a:pPr marL="0" indent="0"/>
            <a:endParaRPr lang="zh-TW" altLang="en-US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09600" y="1066800"/>
            <a:ext cx="7314632" cy="500310"/>
          </a:xfrm>
          <a:solidFill>
            <a:srgbClr val="C00000"/>
          </a:solidFill>
        </p:spPr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</a:rPr>
              <a:t>參賽作品格式及收件方式</a:t>
            </a:r>
          </a:p>
        </p:txBody>
      </p:sp>
    </p:spTree>
    <p:extLst>
      <p:ext uri="{BB962C8B-B14F-4D97-AF65-F5344CB8AC3E}">
        <p14:creationId xmlns:p14="http://schemas.microsoft.com/office/powerpoint/2010/main" val="322063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撰寫</a:t>
            </a:r>
            <a:r>
              <a:rPr lang="en-US" altLang="zh-TW" dirty="0" smtClean="0"/>
              <a:t>Tips</a:t>
            </a:r>
            <a:r>
              <a:rPr lang="zh-TW" altLang="en-US" dirty="0" smtClean="0"/>
              <a:t>：</a:t>
            </a:r>
            <a:r>
              <a:rPr lang="zh-TW" altLang="en-US" dirty="0"/>
              <a:t>影片</a:t>
            </a:r>
            <a:r>
              <a:rPr lang="zh-TW" altLang="en-US" dirty="0" smtClean="0"/>
              <a:t>範例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dirty="0" smtClean="0"/>
              <a:t>如果影片檔案過大，可以提供下載</a:t>
            </a:r>
            <a:r>
              <a:rPr lang="zh-TW" altLang="en-US" dirty="0"/>
              <a:t>連結</a:t>
            </a:r>
            <a:endParaRPr lang="en-US" altLang="zh-TW" dirty="0" smtClean="0"/>
          </a:p>
          <a:p>
            <a:r>
              <a:rPr lang="zh-TW" altLang="en-US" dirty="0" smtClean="0"/>
              <a:t>或是直接嵌入</a:t>
            </a:r>
            <a:r>
              <a:rPr lang="en-US" altLang="zh-TW" dirty="0" smtClean="0"/>
              <a:t>GIF</a:t>
            </a:r>
            <a:r>
              <a:rPr lang="zh-TW" altLang="en-US" dirty="0" smtClean="0"/>
              <a:t>動畫 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如下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6" name="Picture 5" descr="Filling_Particle tracer Flow Length_60-10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598" y="1981200"/>
            <a:ext cx="3527425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2976561" y="2809703"/>
            <a:ext cx="360363" cy="1368425"/>
          </a:xfrm>
          <a:prstGeom prst="ellipse">
            <a:avLst/>
          </a:prstGeom>
          <a:noFill/>
          <a:ln w="635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H="1">
            <a:off x="2665411" y="4178128"/>
            <a:ext cx="4318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sm" len="sm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216149" y="4994103"/>
            <a:ext cx="971550" cy="336550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1600" dirty="0">
                <a:latin typeface="+mn-lt"/>
              </a:rPr>
              <a:t>weld line</a:t>
            </a:r>
          </a:p>
        </p:txBody>
      </p:sp>
    </p:spTree>
    <p:extLst>
      <p:ext uri="{BB962C8B-B14F-4D97-AF65-F5344CB8AC3E}">
        <p14:creationId xmlns:p14="http://schemas.microsoft.com/office/powerpoint/2010/main" val="421471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撰寫項目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898811" y="914400"/>
            <a:ext cx="7816593" cy="792088"/>
          </a:xfrm>
          <a:prstGeom prst="rect">
            <a:avLst/>
          </a:prstGeom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spcBef>
                <a:spcPts val="0"/>
              </a:spcBef>
            </a:pPr>
            <a:r>
              <a:rPr lang="zh-TW" altLang="en-US" sz="2000" b="1" dirty="0" smtClean="0">
                <a:latin typeface="+mj-ea"/>
                <a:ea typeface="+mj-ea"/>
                <a:cs typeface="Arial" pitchFamily="34" charset="0"/>
              </a:rPr>
              <a:t>│</a:t>
            </a:r>
            <a:r>
              <a:rPr lang="zh-TW" altLang="en-US" sz="1600" b="1" dirty="0">
                <a:latin typeface="+mj-ea"/>
                <a:ea typeface="+mj-ea"/>
                <a:cs typeface="Arial" pitchFamily="34" charset="0"/>
              </a:rPr>
              <a:t>參賽者介紹</a:t>
            </a:r>
            <a:endParaRPr lang="en-US" altLang="zh-TW" sz="1600" b="1" dirty="0">
              <a:latin typeface="+mj-ea"/>
              <a:ea typeface="+mj-ea"/>
              <a:cs typeface="Arial" pitchFamily="34" charset="0"/>
            </a:endParaRPr>
          </a:p>
          <a:p>
            <a:pPr lvl="1">
              <a:spcBef>
                <a:spcPts val="0"/>
              </a:spcBef>
            </a:pPr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參賽（者）團隊介紹</a:t>
            </a:r>
            <a:r>
              <a:rPr lang="en-US" altLang="zh-TW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/>
            </a:r>
            <a:br>
              <a:rPr lang="en-US" altLang="zh-TW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</a:br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參賽單位介紹</a:t>
            </a:r>
            <a:endParaRPr lang="en-US" altLang="zh-TW" sz="1400" b="1" dirty="0">
              <a:solidFill>
                <a:schemeClr val="tx1"/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98811" y="1872199"/>
            <a:ext cx="7816593" cy="849515"/>
          </a:xfrm>
          <a:prstGeom prst="rect">
            <a:avLst/>
          </a:prstGeom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spcBef>
                <a:spcPts val="0"/>
              </a:spcBef>
            </a:pPr>
            <a:r>
              <a:rPr lang="zh-TW" altLang="en-US" sz="1600" b="1" dirty="0" smtClean="0">
                <a:latin typeface="+mj-ea"/>
                <a:ea typeface="+mj-ea"/>
                <a:cs typeface="Arial" pitchFamily="34" charset="0"/>
              </a:rPr>
              <a:t>│</a:t>
            </a:r>
            <a:r>
              <a:rPr lang="zh-TW" altLang="en-US" sz="1600" b="1" dirty="0">
                <a:latin typeface="+mj-ea"/>
                <a:ea typeface="+mj-ea"/>
                <a:cs typeface="Arial" pitchFamily="34" charset="0"/>
              </a:rPr>
              <a:t>作品介紹</a:t>
            </a:r>
            <a:endParaRPr lang="en-US" altLang="zh-TW" sz="1600" b="1" dirty="0">
              <a:latin typeface="+mj-ea"/>
              <a:ea typeface="+mj-ea"/>
              <a:cs typeface="Arial" pitchFamily="34" charset="0"/>
            </a:endParaRPr>
          </a:p>
          <a:p>
            <a:pPr lvl="1">
              <a:spcBef>
                <a:spcPts val="0"/>
              </a:spcBef>
            </a:pPr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產品</a:t>
            </a:r>
            <a:r>
              <a:rPr lang="en-US" altLang="zh-TW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/</a:t>
            </a:r>
            <a:r>
              <a:rPr lang="zh-TW" altLang="en-US" sz="1400" b="1" dirty="0" smtClean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製程挑戰</a:t>
            </a:r>
            <a:endParaRPr lang="en-US" altLang="zh-TW" sz="1400" b="1" dirty="0" smtClean="0">
              <a:solidFill>
                <a:schemeClr val="tx1"/>
              </a:solidFill>
              <a:latin typeface="+mj-ea"/>
              <a:ea typeface="+mj-ea"/>
              <a:cs typeface="Arial" pitchFamily="34" charset="0"/>
            </a:endParaRPr>
          </a:p>
          <a:p>
            <a:pPr lvl="1">
              <a:spcBef>
                <a:spcPts val="0"/>
              </a:spcBef>
            </a:pPr>
            <a:r>
              <a:rPr lang="zh-TW" altLang="en-US" sz="1400" b="1" dirty="0" smtClean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預期達到目標</a:t>
            </a:r>
            <a:endParaRPr lang="en-US" altLang="zh-TW" sz="1400" b="1" dirty="0">
              <a:solidFill>
                <a:schemeClr val="tx1"/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23533" y="2819400"/>
            <a:ext cx="7800113" cy="1588920"/>
          </a:xfrm>
          <a:prstGeom prst="rect">
            <a:avLst/>
          </a:prstGeom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spcBef>
                <a:spcPts val="0"/>
              </a:spcBef>
            </a:pPr>
            <a:r>
              <a:rPr lang="zh-TW" altLang="en-US" sz="1600" b="1" dirty="0" smtClean="0">
                <a:latin typeface="+mj-ea"/>
                <a:ea typeface="+mj-ea"/>
                <a:cs typeface="Arial" pitchFamily="34" charset="0"/>
              </a:rPr>
              <a:t>│產品</a:t>
            </a:r>
            <a:endParaRPr lang="en-US" altLang="zh-TW" sz="1700" b="1" dirty="0" smtClean="0">
              <a:latin typeface="+mj-ea"/>
              <a:ea typeface="+mj-ea"/>
              <a:cs typeface="Arial" pitchFamily="34" charset="0"/>
            </a:endParaRPr>
          </a:p>
          <a:p>
            <a:pPr marL="457200" lvl="3">
              <a:spcBef>
                <a:spcPts val="0"/>
              </a:spcBef>
            </a:pPr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產品及模具開發流程與分工介紹</a:t>
            </a:r>
            <a:endParaRPr lang="en-US" altLang="zh-TW" sz="1400" b="1" dirty="0">
              <a:solidFill>
                <a:schemeClr val="tx1"/>
              </a:solidFill>
              <a:latin typeface="+mj-ea"/>
              <a:ea typeface="+mj-ea"/>
              <a:cs typeface="Arial" pitchFamily="34" charset="0"/>
            </a:endParaRPr>
          </a:p>
          <a:p>
            <a:pPr marL="457200" lvl="3">
              <a:spcBef>
                <a:spcPts val="0"/>
              </a:spcBef>
            </a:pPr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產品規格</a:t>
            </a:r>
            <a:endParaRPr lang="en-US" altLang="zh-TW" sz="1400" b="1" dirty="0">
              <a:solidFill>
                <a:schemeClr val="tx1"/>
              </a:solidFill>
              <a:latin typeface="+mj-ea"/>
              <a:ea typeface="+mj-ea"/>
              <a:cs typeface="Arial" pitchFamily="34" charset="0"/>
            </a:endParaRPr>
          </a:p>
          <a:p>
            <a:pPr marL="457200" lvl="3">
              <a:spcBef>
                <a:spcPts val="0"/>
              </a:spcBef>
            </a:pPr>
            <a:r>
              <a:rPr lang="zh-TW" altLang="en-US" sz="1400" b="1" dirty="0" smtClean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材料</a:t>
            </a:r>
            <a:r>
              <a:rPr lang="en-US" altLang="zh-TW" sz="1400" b="1" dirty="0" smtClean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/>
            </a:r>
            <a:br>
              <a:rPr lang="en-US" altLang="zh-TW" sz="1400" b="1" dirty="0" smtClean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</a:br>
            <a:r>
              <a:rPr lang="zh-TW" altLang="en-US" sz="1400" b="1" dirty="0">
                <a:solidFill>
                  <a:schemeClr val="tx1"/>
                </a:solidFill>
                <a:latin typeface="+mj-ea"/>
                <a:cs typeface="Arial" pitchFamily="34" charset="0"/>
              </a:rPr>
              <a:t>成型</a:t>
            </a:r>
            <a:r>
              <a:rPr lang="zh-TW" altLang="en-US" sz="1400" b="1" dirty="0" smtClean="0">
                <a:solidFill>
                  <a:schemeClr val="tx1"/>
                </a:solidFill>
                <a:latin typeface="+mj-ea"/>
                <a:cs typeface="Arial" pitchFamily="34" charset="0"/>
              </a:rPr>
              <a:t>條件</a:t>
            </a:r>
            <a:endParaRPr lang="en-US" altLang="zh-TW" sz="1400" b="1" dirty="0">
              <a:solidFill>
                <a:schemeClr val="tx1"/>
              </a:solidFill>
              <a:latin typeface="+mj-ea"/>
              <a:ea typeface="+mj-ea"/>
              <a:cs typeface="Arial" pitchFamily="34" charset="0"/>
            </a:endParaRPr>
          </a:p>
          <a:p>
            <a:pPr marL="457200" lvl="3">
              <a:spcBef>
                <a:spcPts val="0"/>
              </a:spcBef>
            </a:pPr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流道配置</a:t>
            </a:r>
            <a:endParaRPr lang="en-US" altLang="zh-TW" sz="1400" b="1" dirty="0">
              <a:solidFill>
                <a:schemeClr val="tx1"/>
              </a:solidFill>
              <a:latin typeface="+mj-ea"/>
              <a:ea typeface="+mj-ea"/>
              <a:cs typeface="Arial" pitchFamily="34" charset="0"/>
            </a:endParaRPr>
          </a:p>
          <a:p>
            <a:pPr marL="457200" lvl="3">
              <a:spcBef>
                <a:spcPts val="0"/>
              </a:spcBef>
            </a:pPr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冷卻水路設計</a:t>
            </a:r>
            <a:endParaRPr lang="en-US" altLang="zh-TW" sz="1400" b="1" dirty="0">
              <a:solidFill>
                <a:schemeClr val="tx1"/>
              </a:solidFill>
              <a:latin typeface="+mj-ea"/>
              <a:ea typeface="+mj-ea"/>
              <a:cs typeface="Arial" pitchFamily="34" charset="0"/>
            </a:endParaRPr>
          </a:p>
          <a:p>
            <a:pPr marL="0" lvl="2">
              <a:spcBef>
                <a:spcPts val="0"/>
              </a:spcBef>
            </a:pPr>
            <a:endParaRPr lang="en-US" altLang="zh-TW" sz="1500" b="1" dirty="0" smtClean="0">
              <a:solidFill>
                <a:schemeClr val="tx1"/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15291" y="4550514"/>
            <a:ext cx="7808355" cy="792996"/>
          </a:xfrm>
          <a:prstGeom prst="rect">
            <a:avLst/>
          </a:prstGeom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zh-TW" altLang="en-US" sz="1600" b="1" dirty="0" smtClean="0">
                <a:latin typeface="+mj-ea"/>
                <a:ea typeface="+mj-ea"/>
                <a:cs typeface="Arial" pitchFamily="34" charset="0"/>
              </a:rPr>
              <a:t>│</a:t>
            </a:r>
            <a:r>
              <a:rPr lang="zh-TW" altLang="en-US" sz="1600" b="1" dirty="0">
                <a:latin typeface="+mj-ea"/>
                <a:ea typeface="+mj-ea"/>
                <a:cs typeface="Arial" pitchFamily="34" charset="0"/>
              </a:rPr>
              <a:t>模流分析應用過程</a:t>
            </a:r>
            <a:endParaRPr lang="en-US" altLang="zh-TW" sz="1600" b="1" dirty="0">
              <a:latin typeface="+mj-ea"/>
              <a:ea typeface="+mj-ea"/>
              <a:cs typeface="Arial" pitchFamily="34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  <a:sym typeface="Arial" pitchFamily="34" charset="0"/>
              </a:rPr>
              <a:t>分析方法及過程</a:t>
            </a:r>
            <a:endParaRPr lang="en-US" altLang="zh-CN" sz="1400" b="1" dirty="0">
              <a:solidFill>
                <a:schemeClr val="tx1"/>
              </a:solidFill>
              <a:latin typeface="+mj-ea"/>
              <a:ea typeface="+mj-ea"/>
              <a:cs typeface="Arial" pitchFamily="34" charset="0"/>
              <a:sym typeface="Arial" pitchFamily="34" charset="0"/>
            </a:endParaRPr>
          </a:p>
          <a:p>
            <a:pPr lvl="1"/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分析結果</a:t>
            </a:r>
            <a:endParaRPr lang="en-US" altLang="zh-TW" sz="1400" b="1" dirty="0">
              <a:solidFill>
                <a:schemeClr val="tx1"/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07050" y="5464914"/>
            <a:ext cx="7808354" cy="792996"/>
          </a:xfrm>
          <a:prstGeom prst="rect">
            <a:avLst/>
          </a:prstGeom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zh-TW" altLang="en-US" sz="1600" b="1" dirty="0" smtClean="0">
                <a:latin typeface="+mj-ea"/>
                <a:ea typeface="+mj-ea"/>
                <a:cs typeface="Arial" pitchFamily="34" charset="0"/>
              </a:rPr>
              <a:t>│</a:t>
            </a:r>
            <a:r>
              <a:rPr lang="zh-TW" altLang="en-US" sz="1700" b="1" dirty="0">
                <a:latin typeface="+mj-ea"/>
                <a:ea typeface="+mj-ea"/>
                <a:cs typeface="Arial" pitchFamily="34" charset="0"/>
              </a:rPr>
              <a:t>結論及未來應用</a:t>
            </a:r>
            <a:endParaRPr lang="en-US" altLang="zh-TW" sz="1700" b="1" dirty="0">
              <a:latin typeface="+mj-ea"/>
              <a:ea typeface="+mj-ea"/>
              <a:cs typeface="Arial" pitchFamily="34" charset="0"/>
            </a:endParaRPr>
          </a:p>
          <a:p>
            <a:pPr marL="457200" lvl="2"/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總結</a:t>
            </a:r>
            <a:endParaRPr lang="en-US" altLang="zh-TW" sz="1400" b="1" dirty="0">
              <a:solidFill>
                <a:schemeClr val="tx1"/>
              </a:solidFill>
              <a:latin typeface="+mj-ea"/>
              <a:ea typeface="+mj-ea"/>
              <a:cs typeface="Arial" pitchFamily="34" charset="0"/>
            </a:endParaRPr>
          </a:p>
          <a:p>
            <a:pPr marL="457200" lvl="2"/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未來應用及研究發展</a:t>
            </a:r>
          </a:p>
        </p:txBody>
      </p:sp>
    </p:spTree>
    <p:extLst>
      <p:ext uri="{BB962C8B-B14F-4D97-AF65-F5344CB8AC3E}">
        <p14:creationId xmlns:p14="http://schemas.microsoft.com/office/powerpoint/2010/main" val="208336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zh-TW" altLang="en-US" sz="3200" dirty="0" smtClean="0">
                <a:cs typeface="Arial" pitchFamily="34" charset="0"/>
              </a:rPr>
              <a:t>參賽者（團隊）介紹</a:t>
            </a:r>
            <a:endParaRPr lang="en-US" altLang="zh-TW" sz="3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45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cs typeface="Arial" pitchFamily="34" charset="0"/>
              </a:rPr>
              <a:t>參賽者</a:t>
            </a:r>
            <a:r>
              <a:rPr lang="en-US" altLang="zh-TW" dirty="0" smtClean="0">
                <a:cs typeface="Arial" pitchFamily="34" charset="0"/>
              </a:rPr>
              <a:t>(</a:t>
            </a:r>
            <a:r>
              <a:rPr lang="zh-TW" altLang="en-US" dirty="0" smtClean="0">
                <a:cs typeface="Arial" pitchFamily="34" charset="0"/>
              </a:rPr>
              <a:t>團隊</a:t>
            </a:r>
            <a:r>
              <a:rPr lang="en-US" altLang="zh-TW" dirty="0" smtClean="0">
                <a:cs typeface="Arial" pitchFamily="34" charset="0"/>
              </a:rPr>
              <a:t>)</a:t>
            </a:r>
            <a:r>
              <a:rPr lang="zh-TW" altLang="en-US" dirty="0" smtClean="0">
                <a:cs typeface="Arial" pitchFamily="34" charset="0"/>
              </a:rPr>
              <a:t>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b="0" dirty="0" smtClean="0">
                <a:latin typeface="+mn-ea"/>
                <a:ea typeface="+mn-ea"/>
              </a:rPr>
              <a:t>姓名</a:t>
            </a:r>
            <a:r>
              <a:rPr lang="en-US" altLang="zh-TW" b="0" dirty="0" smtClean="0">
                <a:latin typeface="+mn-ea"/>
                <a:ea typeface="+mn-ea"/>
              </a:rPr>
              <a:t>:</a:t>
            </a:r>
          </a:p>
          <a:p>
            <a:pPr lvl="1"/>
            <a:endParaRPr lang="en-US" altLang="zh-TW" b="0" dirty="0" smtClean="0">
              <a:latin typeface="+mn-ea"/>
              <a:ea typeface="+mn-ea"/>
            </a:endParaRPr>
          </a:p>
          <a:p>
            <a:r>
              <a:rPr lang="zh-TW" altLang="en-US" b="0" dirty="0" smtClean="0">
                <a:latin typeface="+mn-ea"/>
                <a:ea typeface="+mn-ea"/>
              </a:rPr>
              <a:t>職稱</a:t>
            </a:r>
            <a:r>
              <a:rPr lang="en-US" altLang="zh-TW" b="0" dirty="0" smtClean="0">
                <a:latin typeface="+mn-ea"/>
                <a:ea typeface="+mn-ea"/>
              </a:rPr>
              <a:t>:</a:t>
            </a:r>
          </a:p>
          <a:p>
            <a:pPr lvl="1"/>
            <a:endParaRPr lang="en-US" altLang="zh-TW" b="0" dirty="0" smtClean="0">
              <a:latin typeface="+mn-ea"/>
              <a:ea typeface="+mn-ea"/>
            </a:endParaRPr>
          </a:p>
          <a:p>
            <a:r>
              <a:rPr lang="zh-TW" altLang="en-US" b="0" dirty="0" smtClean="0">
                <a:latin typeface="+mn-ea"/>
                <a:ea typeface="+mn-ea"/>
              </a:rPr>
              <a:t>部門</a:t>
            </a:r>
            <a:r>
              <a:rPr lang="en-US" altLang="zh-TW" b="0" dirty="0" smtClean="0">
                <a:latin typeface="+mn-ea"/>
                <a:ea typeface="+mn-ea"/>
              </a:rPr>
              <a:t>:</a:t>
            </a:r>
          </a:p>
          <a:p>
            <a:pPr lvl="1"/>
            <a:endParaRPr lang="en-US" altLang="zh-TW" b="0" dirty="0" smtClean="0">
              <a:latin typeface="+mn-ea"/>
              <a:ea typeface="+mn-ea"/>
            </a:endParaRPr>
          </a:p>
          <a:p>
            <a:r>
              <a:rPr lang="zh-TW" altLang="en-US" b="0" dirty="0" smtClean="0">
                <a:latin typeface="+mn-ea"/>
                <a:ea typeface="+mn-ea"/>
              </a:rPr>
              <a:t>工作</a:t>
            </a:r>
            <a:r>
              <a:rPr lang="en-US" altLang="zh-TW" b="0" dirty="0" smtClean="0">
                <a:latin typeface="+mn-ea"/>
                <a:ea typeface="+mn-ea"/>
              </a:rPr>
              <a:t>/</a:t>
            </a:r>
            <a:r>
              <a:rPr lang="zh-TW" altLang="en-US" b="0" dirty="0" smtClean="0">
                <a:latin typeface="+mn-ea"/>
                <a:ea typeface="+mn-ea"/>
              </a:rPr>
              <a:t>研究內容</a:t>
            </a:r>
            <a:r>
              <a:rPr lang="en-US" altLang="zh-TW" b="0" dirty="0" smtClean="0">
                <a:latin typeface="+mn-ea"/>
                <a:ea typeface="+mn-ea"/>
              </a:rPr>
              <a:t>:</a:t>
            </a:r>
          </a:p>
          <a:p>
            <a:pPr lvl="1"/>
            <a:endParaRPr lang="en-US" altLang="zh-TW" dirty="0" smtClean="0">
              <a:latin typeface="+mn-ea"/>
              <a:ea typeface="+mn-ea"/>
            </a:endParaRPr>
          </a:p>
          <a:p>
            <a:pPr lvl="1"/>
            <a:endParaRPr lang="en-US" altLang="zh-TW" sz="1400" dirty="0" smtClean="0"/>
          </a:p>
          <a:p>
            <a:pPr lvl="1"/>
            <a:endParaRPr lang="en-US" altLang="zh-TW" sz="1400" dirty="0" smtClean="0"/>
          </a:p>
          <a:p>
            <a:pPr lvl="1"/>
            <a:endParaRPr lang="en-US" altLang="zh-TW" sz="1400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內容版面配置區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3401" y="1053248"/>
            <a:ext cx="3415551" cy="450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5272876" y="5575724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Arial" pitchFamily="34" charset="0"/>
              </a:rPr>
              <a:t>請附個人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Arial" pitchFamily="34" charset="0"/>
              </a:rPr>
              <a:t>(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Arial" pitchFamily="34" charset="0"/>
              </a:rPr>
              <a:t>團隊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Arial" pitchFamily="34" charset="0"/>
              </a:rPr>
              <a:t>)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Arial" pitchFamily="34" charset="0"/>
              </a:rPr>
              <a:t>照片</a:t>
            </a:r>
          </a:p>
        </p:txBody>
      </p:sp>
    </p:spTree>
    <p:extLst>
      <p:ext uri="{BB962C8B-B14F-4D97-AF65-F5344CB8AC3E}">
        <p14:creationId xmlns:p14="http://schemas.microsoft.com/office/powerpoint/2010/main" val="157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公司</a:t>
            </a:r>
            <a:r>
              <a:rPr lang="en-US" altLang="zh-TW" dirty="0" smtClean="0"/>
              <a:t>/</a:t>
            </a:r>
            <a:r>
              <a:rPr lang="zh-TW" altLang="en-US" dirty="0" smtClean="0"/>
              <a:t>學校介紹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b="0" dirty="0" smtClean="0">
                <a:latin typeface="+mn-ea"/>
                <a:ea typeface="+mn-ea"/>
                <a:cs typeface="Segoe UI" panose="020B0502040204020203" pitchFamily="34" charset="0"/>
              </a:rPr>
              <a:t>公司</a:t>
            </a:r>
            <a:r>
              <a:rPr lang="en-US" altLang="zh-TW" b="0" dirty="0" smtClean="0">
                <a:latin typeface="+mn-ea"/>
                <a:ea typeface="+mn-ea"/>
                <a:cs typeface="Segoe UI" panose="020B0502040204020203" pitchFamily="34" charset="0"/>
              </a:rPr>
              <a:t>/</a:t>
            </a:r>
            <a:r>
              <a:rPr lang="zh-TW" altLang="en-US" b="0" dirty="0" smtClean="0">
                <a:latin typeface="+mn-ea"/>
                <a:ea typeface="+mn-ea"/>
                <a:cs typeface="Segoe UI" panose="020B0502040204020203" pitchFamily="34" charset="0"/>
              </a:rPr>
              <a:t>學校名稱</a:t>
            </a:r>
            <a:endParaRPr lang="en-US" altLang="zh-TW" b="0" dirty="0" smtClean="0">
              <a:latin typeface="+mn-ea"/>
              <a:ea typeface="+mn-ea"/>
              <a:cs typeface="Segoe UI" panose="020B0502040204020203" pitchFamily="34" charset="0"/>
            </a:endParaRPr>
          </a:p>
          <a:p>
            <a:pPr lvl="1"/>
            <a:endParaRPr lang="en-US" altLang="zh-TW" b="0" dirty="0">
              <a:latin typeface="+mn-lt"/>
            </a:endParaRPr>
          </a:p>
          <a:p>
            <a:r>
              <a:rPr lang="zh-TW" altLang="en-US" b="0" dirty="0">
                <a:latin typeface="+mn-ea"/>
                <a:cs typeface="Segoe UI" panose="020B0502040204020203" pitchFamily="34" charset="0"/>
              </a:rPr>
              <a:t>公司</a:t>
            </a:r>
            <a:r>
              <a:rPr lang="en-US" altLang="zh-TW" b="0" dirty="0">
                <a:latin typeface="+mn-ea"/>
                <a:cs typeface="Segoe UI" panose="020B0502040204020203" pitchFamily="34" charset="0"/>
              </a:rPr>
              <a:t>/</a:t>
            </a:r>
            <a:r>
              <a:rPr lang="zh-TW" altLang="en-US" b="0" dirty="0">
                <a:latin typeface="+mn-ea"/>
                <a:cs typeface="Segoe UI" panose="020B0502040204020203" pitchFamily="34" charset="0"/>
              </a:rPr>
              <a:t>學校</a:t>
            </a:r>
            <a:r>
              <a:rPr lang="zh-TW" altLang="en-US" b="0" dirty="0" smtClean="0">
                <a:latin typeface="+mn-lt"/>
              </a:rPr>
              <a:t>介紹</a:t>
            </a:r>
            <a:endParaRPr lang="en-US" altLang="zh-TW" b="0" dirty="0" smtClean="0">
              <a:latin typeface="+mn-lt"/>
            </a:endParaRPr>
          </a:p>
          <a:p>
            <a:pPr lvl="1"/>
            <a:endParaRPr lang="en-US" altLang="zh-TW" dirty="0">
              <a:latin typeface="+mn-lt"/>
            </a:endParaRPr>
          </a:p>
          <a:p>
            <a:pPr lvl="1"/>
            <a:endParaRPr lang="zh-TW" altLang="en-US" dirty="0">
              <a:solidFill>
                <a:srgbClr val="FF0000"/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854456" y="2854322"/>
            <a:ext cx="272855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n-ea"/>
                <a:ea typeface="+mn-ea"/>
              </a:rPr>
              <a:t>請附公司</a:t>
            </a:r>
            <a:r>
              <a:rPr lang="en-US" altLang="zh-TW" dirty="0" smtClean="0">
                <a:latin typeface="+mn-ea"/>
                <a:ea typeface="+mn-ea"/>
              </a:rPr>
              <a:t>/</a:t>
            </a:r>
            <a:r>
              <a:rPr lang="zh-TW" altLang="en-US" dirty="0" smtClean="0">
                <a:latin typeface="+mn-ea"/>
                <a:ea typeface="+mn-ea"/>
              </a:rPr>
              <a:t>學校</a:t>
            </a:r>
            <a:r>
              <a:rPr lang="en-US" altLang="zh-TW" dirty="0" smtClean="0">
                <a:latin typeface="+mn-ea"/>
                <a:ea typeface="+mn-ea"/>
              </a:rPr>
              <a:t> Logo</a:t>
            </a:r>
            <a:endParaRPr lang="zh-TW" altLang="en-US" dirty="0">
              <a:latin typeface="+mn-ea"/>
              <a:ea typeface="+mn-ea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24" y="900323"/>
            <a:ext cx="1992532" cy="1925506"/>
          </a:xfrm>
          <a:prstGeom prst="rect">
            <a:avLst/>
          </a:prstGeom>
        </p:spPr>
      </p:pic>
      <p:pic>
        <p:nvPicPr>
          <p:cNvPr id="6" name="內容版面配置區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0393" y="900323"/>
            <a:ext cx="2586986" cy="341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6583011" y="4328128"/>
            <a:ext cx="248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+mn-ea"/>
                <a:ea typeface="+mn-ea"/>
              </a:rPr>
              <a:t>請附公司</a:t>
            </a:r>
            <a:r>
              <a:rPr lang="en-US" altLang="zh-TW" dirty="0">
                <a:latin typeface="+mn-ea"/>
                <a:ea typeface="+mn-ea"/>
              </a:rPr>
              <a:t>/</a:t>
            </a:r>
            <a:r>
              <a:rPr lang="zh-TW" altLang="en-US" dirty="0">
                <a:latin typeface="+mn-ea"/>
                <a:ea typeface="+mn-ea"/>
              </a:rPr>
              <a:t>學校照片</a:t>
            </a:r>
          </a:p>
        </p:txBody>
      </p:sp>
    </p:spTree>
    <p:extLst>
      <p:ext uri="{BB962C8B-B14F-4D97-AF65-F5344CB8AC3E}">
        <p14:creationId xmlns:p14="http://schemas.microsoft.com/office/powerpoint/2010/main" val="123524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>
                <a:cs typeface="Arial" pitchFamily="34" charset="0"/>
              </a:rPr>
              <a:t>作品背景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0068274"/>
      </p:ext>
    </p:extLst>
  </p:cSld>
  <p:clrMapOvr>
    <a:masterClrMapping/>
  </p:clrMapOvr>
</p:sld>
</file>

<file path=ppt/theme/theme1.xml><?xml version="1.0" encoding="utf-8"?>
<a:theme xmlns:a="http://schemas.openxmlformats.org/drawingml/2006/main" name="1. Public Document">
  <a:themeElements>
    <a:clrScheme name="Moldex3D-2010">
      <a:dk1>
        <a:sysClr val="windowText" lastClr="000000"/>
      </a:dk1>
      <a:lt1>
        <a:sysClr val="window" lastClr="FFFFFF"/>
      </a:lt1>
      <a:dk2>
        <a:srgbClr val="C71709"/>
      </a:dk2>
      <a:lt2>
        <a:srgbClr val="FFFFFF"/>
      </a:lt2>
      <a:accent1>
        <a:srgbClr val="38537D"/>
      </a:accent1>
      <a:accent2>
        <a:srgbClr val="2B74B5"/>
      </a:accent2>
      <a:accent3>
        <a:srgbClr val="55A9CF"/>
      </a:accent3>
      <a:accent4>
        <a:srgbClr val="7D59A2"/>
      </a:accent4>
      <a:accent5>
        <a:srgbClr val="F29A28"/>
      </a:accent5>
      <a:accent6>
        <a:srgbClr val="80A92F"/>
      </a:accent6>
      <a:hlink>
        <a:srgbClr val="5B708F"/>
      </a:hlink>
      <a:folHlink>
        <a:srgbClr val="888888"/>
      </a:folHlink>
    </a:clrScheme>
    <a:fontScheme name="Moldex3D-2010">
      <a:majorFont>
        <a:latin typeface="Arial Bold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. Restricted Document">
  <a:themeElements>
    <a:clrScheme name="Moldex3D-2010">
      <a:dk1>
        <a:sysClr val="windowText" lastClr="000000"/>
      </a:dk1>
      <a:lt1>
        <a:sysClr val="window" lastClr="FFFFFF"/>
      </a:lt1>
      <a:dk2>
        <a:srgbClr val="C71709"/>
      </a:dk2>
      <a:lt2>
        <a:srgbClr val="FFFFFF"/>
      </a:lt2>
      <a:accent1>
        <a:srgbClr val="38537D"/>
      </a:accent1>
      <a:accent2>
        <a:srgbClr val="2B74B5"/>
      </a:accent2>
      <a:accent3>
        <a:srgbClr val="55A9CF"/>
      </a:accent3>
      <a:accent4>
        <a:srgbClr val="7D59A2"/>
      </a:accent4>
      <a:accent5>
        <a:srgbClr val="F29A28"/>
      </a:accent5>
      <a:accent6>
        <a:srgbClr val="80A92F"/>
      </a:accent6>
      <a:hlink>
        <a:srgbClr val="5B708F"/>
      </a:hlink>
      <a:folHlink>
        <a:srgbClr val="888888"/>
      </a:folHlink>
    </a:clrScheme>
    <a:fontScheme name="Moldex3D-2010">
      <a:majorFont>
        <a:latin typeface="Arial Bold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. Internal Document">
  <a:themeElements>
    <a:clrScheme name="Moldex3D-2010">
      <a:dk1>
        <a:sysClr val="windowText" lastClr="000000"/>
      </a:dk1>
      <a:lt1>
        <a:sysClr val="window" lastClr="FFFFFF"/>
      </a:lt1>
      <a:dk2>
        <a:srgbClr val="C71709"/>
      </a:dk2>
      <a:lt2>
        <a:srgbClr val="FFFFFF"/>
      </a:lt2>
      <a:accent1>
        <a:srgbClr val="38537D"/>
      </a:accent1>
      <a:accent2>
        <a:srgbClr val="2B74B5"/>
      </a:accent2>
      <a:accent3>
        <a:srgbClr val="55A9CF"/>
      </a:accent3>
      <a:accent4>
        <a:srgbClr val="7D59A2"/>
      </a:accent4>
      <a:accent5>
        <a:srgbClr val="F29A28"/>
      </a:accent5>
      <a:accent6>
        <a:srgbClr val="80A92F"/>
      </a:accent6>
      <a:hlink>
        <a:srgbClr val="5B708F"/>
      </a:hlink>
      <a:folHlink>
        <a:srgbClr val="888888"/>
      </a:folHlink>
    </a:clrScheme>
    <a:fontScheme name="Moldex3D-2010">
      <a:majorFont>
        <a:latin typeface="Arial Bold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. Confidential Document">
  <a:themeElements>
    <a:clrScheme name="Moldex3D-2010">
      <a:dk1>
        <a:sysClr val="windowText" lastClr="000000"/>
      </a:dk1>
      <a:lt1>
        <a:sysClr val="window" lastClr="FFFFFF"/>
      </a:lt1>
      <a:dk2>
        <a:srgbClr val="C71709"/>
      </a:dk2>
      <a:lt2>
        <a:srgbClr val="FFFFFF"/>
      </a:lt2>
      <a:accent1>
        <a:srgbClr val="38537D"/>
      </a:accent1>
      <a:accent2>
        <a:srgbClr val="2B74B5"/>
      </a:accent2>
      <a:accent3>
        <a:srgbClr val="55A9CF"/>
      </a:accent3>
      <a:accent4>
        <a:srgbClr val="7D59A2"/>
      </a:accent4>
      <a:accent5>
        <a:srgbClr val="F29A28"/>
      </a:accent5>
      <a:accent6>
        <a:srgbClr val="80A92F"/>
      </a:accent6>
      <a:hlink>
        <a:srgbClr val="5B708F"/>
      </a:hlink>
      <a:folHlink>
        <a:srgbClr val="888888"/>
      </a:folHlink>
    </a:clrScheme>
    <a:fontScheme name="Moldex3D-2010">
      <a:majorFont>
        <a:latin typeface="Arial Bold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. Secret Document">
  <a:themeElements>
    <a:clrScheme name="Moldex3D-2010">
      <a:dk1>
        <a:sysClr val="windowText" lastClr="000000"/>
      </a:dk1>
      <a:lt1>
        <a:sysClr val="window" lastClr="FFFFFF"/>
      </a:lt1>
      <a:dk2>
        <a:srgbClr val="C71709"/>
      </a:dk2>
      <a:lt2>
        <a:srgbClr val="FFFFFF"/>
      </a:lt2>
      <a:accent1>
        <a:srgbClr val="38537D"/>
      </a:accent1>
      <a:accent2>
        <a:srgbClr val="2B74B5"/>
      </a:accent2>
      <a:accent3>
        <a:srgbClr val="55A9CF"/>
      </a:accent3>
      <a:accent4>
        <a:srgbClr val="7D59A2"/>
      </a:accent4>
      <a:accent5>
        <a:srgbClr val="F29A28"/>
      </a:accent5>
      <a:accent6>
        <a:srgbClr val="80A92F"/>
      </a:accent6>
      <a:hlink>
        <a:srgbClr val="5B708F"/>
      </a:hlink>
      <a:folHlink>
        <a:srgbClr val="888888"/>
      </a:folHlink>
    </a:clrScheme>
    <a:fontScheme name="Moldex3D-2010">
      <a:majorFont>
        <a:latin typeface="Arial Bold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CTS_RD_PPT_F01_RDPowerpoint</Template>
  <TotalTime>537374</TotalTime>
  <Words>596</Words>
  <Application>Microsoft Office PowerPoint</Application>
  <PresentationFormat>如螢幕大小 (4:3)</PresentationFormat>
  <Paragraphs>144</Paragraphs>
  <Slides>30</Slides>
  <Notes>10</Notes>
  <HiddenSlides>0</HiddenSlides>
  <MMClips>0</MMClips>
  <ScaleCrop>false</ScaleCrop>
  <HeadingPairs>
    <vt:vector size="4" baseType="variant">
      <vt:variant>
        <vt:lpstr>佈景主題</vt:lpstr>
      </vt:variant>
      <vt:variant>
        <vt:i4>5</vt:i4>
      </vt:variant>
      <vt:variant>
        <vt:lpstr>投影片標題</vt:lpstr>
      </vt:variant>
      <vt:variant>
        <vt:i4>30</vt:i4>
      </vt:variant>
    </vt:vector>
  </HeadingPairs>
  <TitlesOfParts>
    <vt:vector size="35" baseType="lpstr">
      <vt:lpstr>1. Public Document</vt:lpstr>
      <vt:lpstr>4. Restricted Document</vt:lpstr>
      <vt:lpstr>3. Internal Document</vt:lpstr>
      <vt:lpstr>2. Confidential Document</vt:lpstr>
      <vt:lpstr>5. Secret Document</vt:lpstr>
      <vt:lpstr>PowerPoint 簡報</vt:lpstr>
      <vt:lpstr>撰寫Tips：圖片範例</vt:lpstr>
      <vt:lpstr>撰寫Tips：圖片範例</vt:lpstr>
      <vt:lpstr>撰寫Tips：影片範例</vt:lpstr>
      <vt:lpstr>撰寫項目</vt:lpstr>
      <vt:lpstr>參賽者（團隊）介紹</vt:lpstr>
      <vt:lpstr>參賽者(團隊)介紹</vt:lpstr>
      <vt:lpstr>公司/學校介紹</vt:lpstr>
      <vt:lpstr>作品背景</vt:lpstr>
      <vt:lpstr>背景大綱</vt:lpstr>
      <vt:lpstr>挑戰及解決方案</vt:lpstr>
      <vt:lpstr>目標</vt:lpstr>
      <vt:lpstr>PART III: 產品介紹</vt:lpstr>
      <vt:lpstr>產品及模具開發流程與分工介紹</vt:lpstr>
      <vt:lpstr>產品</vt:lpstr>
      <vt:lpstr>材料分析</vt:lpstr>
      <vt:lpstr>流道配置</vt:lpstr>
      <vt:lpstr>冷卻水路設計</vt:lpstr>
      <vt:lpstr>成型條件</vt:lpstr>
      <vt:lpstr>PART IV: 模流分析應用</vt:lpstr>
      <vt:lpstr>分析方法及流程</vt:lpstr>
      <vt:lpstr>原始設計分析結果</vt:lpstr>
      <vt:lpstr>設計變更分析結果</vt:lpstr>
      <vt:lpstr>原始設計和設計變更比較</vt:lpstr>
      <vt:lpstr>驗證模擬分析</vt:lpstr>
      <vt:lpstr>PART V: 結論及未來應用</vt:lpstr>
      <vt:lpstr>結論</vt:lpstr>
      <vt:lpstr>Moldex3D應用效益分析</vt:lpstr>
      <vt:lpstr>Moldex3D未來應用及研究發展</vt:lpstr>
      <vt:lpstr>參賽作品格式及收件方式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Samhsieh</dc:creator>
  <cp:lastModifiedBy>carolyhnren</cp:lastModifiedBy>
  <cp:revision>3328</cp:revision>
  <dcterms:created xsi:type="dcterms:W3CDTF">2017-10-29T13:18:58Z</dcterms:created>
  <dcterms:modified xsi:type="dcterms:W3CDTF">2018-06-27T09:42:02Z</dcterms:modified>
</cp:coreProperties>
</file>